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8" r:id="rId3"/>
    <p:sldId id="257" r:id="rId4"/>
    <p:sldId id="269" r:id="rId5"/>
    <p:sldId id="275" r:id="rId6"/>
    <p:sldId id="276" r:id="rId7"/>
    <p:sldId id="277" r:id="rId8"/>
    <p:sldId id="272" r:id="rId9"/>
    <p:sldId id="274" r:id="rId10"/>
    <p:sldId id="270" r:id="rId11"/>
    <p:sldId id="259" r:id="rId12"/>
    <p:sldId id="260" r:id="rId13"/>
    <p:sldId id="261" r:id="rId14"/>
    <p:sldId id="262" r:id="rId15"/>
    <p:sldId id="278" r:id="rId16"/>
    <p:sldId id="279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00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6341"/>
  </p:normalViewPr>
  <p:slideViewPr>
    <p:cSldViewPr snapToGrid="0" snapToObjects="1">
      <p:cViewPr>
        <p:scale>
          <a:sx n="60" d="100"/>
          <a:sy n="60" d="100"/>
        </p:scale>
        <p:origin x="-2052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1C51E-CA71-C848-9F0E-DD4DBA6B19AB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96BB1-F2C4-374A-9872-0F832FA923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314315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E5428-17C3-2442-8DEE-0F82F5F4C96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37634-E330-C742-8F34-35BF3D9B25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728709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37634-E330-C742-8F34-35BF3D9B252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04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37634-E330-C742-8F34-35BF3D9B25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6581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37634-E330-C742-8F34-35BF3D9B25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521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437634-E330-C742-8F34-35BF3D9B25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827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76FA-830A-6241-AA87-B9A4DF5A59FD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F521-BE90-6A40-82B0-C5E24E0BAB67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E2168-BC44-4A44-95DF-249E8E8B7E07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F818F-1E7F-0547-9358-5BD24A24C0F5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79ADB-A3F6-E047-9BCD-D00D36EEA39D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5325B-FFBD-EB41-A6C2-7FC1611D73D8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5C39-6D9C-604A-B824-F5F429A3723E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3F91-0E59-B141-8720-B5D3794EC81D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6A28A-8EC1-524E-82E7-6CD0BC4552AC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4B9-8DEA-0943-BB8F-C5BF1B82EA03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732D-4EFE-784C-98C0-BD50DA95E4AA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1A0DC-C777-C94C-B2E2-4240E38CFA9D}" type="datetime1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011DB-900C-EC40-B4E0-7319A2E012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8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/>
            </a:r>
            <a:br>
              <a:rPr lang="en-US" altLang="en-US" sz="2400" kern="0" dirty="0">
                <a:solidFill>
                  <a:srgbClr val="000000"/>
                </a:solidFill>
                <a:latin typeface="Arial"/>
              </a:rPr>
            </a:b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Кохортне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студије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: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дизајн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применљивост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и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интерпретација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en-US" sz="3000" b="1" kern="0" dirty="0" err="1">
                <a:solidFill>
                  <a:srgbClr val="000000"/>
                </a:solidFill>
                <a:latin typeface="+mn-lt"/>
              </a:rPr>
              <a:t>резултата</a:t>
            </a:r>
            <a:r>
              <a:rPr lang="en-US" altLang="en-US" sz="3000" b="1" kern="0" dirty="0">
                <a:solidFill>
                  <a:srgbClr val="000000"/>
                </a:solidFill>
                <a:latin typeface="+mn-lt"/>
              </a:rPr>
              <a:t/>
            </a:r>
            <a:br>
              <a:rPr lang="en-US" altLang="en-US" sz="3000" b="1" kern="0" dirty="0">
                <a:solidFill>
                  <a:srgbClr val="000000"/>
                </a:solidFill>
                <a:latin typeface="+mn-lt"/>
              </a:rPr>
            </a:br>
            <a:endParaRPr lang="en-US" sz="30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58448"/>
            <a:ext cx="6858000" cy="1655762"/>
          </a:xfrm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2000" kern="0" dirty="0" err="1">
                <a:solidFill>
                  <a:srgbClr val="000000"/>
                </a:solidFill>
              </a:rPr>
              <a:t>Интегрисане</a:t>
            </a:r>
            <a:r>
              <a:rPr lang="en-US" altLang="en-US" sz="2000" kern="0" dirty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>
                <a:solidFill>
                  <a:srgbClr val="000000"/>
                </a:solidFill>
              </a:rPr>
              <a:t>академске</a:t>
            </a:r>
            <a:r>
              <a:rPr lang="en-US" altLang="en-US" sz="2000" kern="0" dirty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>
                <a:solidFill>
                  <a:srgbClr val="000000"/>
                </a:solidFill>
              </a:rPr>
              <a:t>студије</a:t>
            </a:r>
            <a:r>
              <a:rPr lang="en-US" altLang="en-US" sz="2000" kern="0" dirty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>
                <a:solidFill>
                  <a:srgbClr val="000000"/>
                </a:solidFill>
              </a:rPr>
              <a:t>фармације</a:t>
            </a:r>
            <a:r>
              <a:rPr lang="en-US" altLang="en-US" sz="2000" kern="0" dirty="0">
                <a:solidFill>
                  <a:srgbClr val="000000"/>
                </a:solidFill>
              </a:rPr>
              <a:t/>
            </a:r>
            <a:br>
              <a:rPr lang="en-US" altLang="en-US" sz="2000" kern="0" dirty="0">
                <a:solidFill>
                  <a:srgbClr val="000000"/>
                </a:solidFill>
              </a:rPr>
            </a:br>
            <a:r>
              <a:rPr lang="en-US" altLang="en-US" sz="2000" kern="0" dirty="0">
                <a:solidFill>
                  <a:srgbClr val="000000"/>
                </a:solidFill>
              </a:rPr>
              <a:t>Д04 </a:t>
            </a:r>
            <a:r>
              <a:rPr lang="x-none" altLang="en-US" sz="2000" kern="0" dirty="0" smtClean="0">
                <a:solidFill>
                  <a:srgbClr val="000000"/>
                </a:solidFill>
              </a:rPr>
              <a:t>Фармако</a:t>
            </a:r>
            <a:r>
              <a:rPr lang="en-US" altLang="en-US" sz="2000" kern="0" dirty="0" err="1" smtClean="0">
                <a:solidFill>
                  <a:srgbClr val="000000"/>
                </a:solidFill>
              </a:rPr>
              <a:t>епидемиологија</a:t>
            </a:r>
            <a:endParaRPr lang="en-US" altLang="en-US" sz="2000" kern="0" dirty="0" smtClean="0">
              <a:solidFill>
                <a:srgbClr val="000000"/>
              </a:solidFill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2000" kern="0" dirty="0">
                <a:solidFill>
                  <a:srgbClr val="000000"/>
                </a:solidFill>
              </a:rPr>
              <a:t>7. </a:t>
            </a:r>
            <a:r>
              <a:rPr lang="en-US" altLang="en-US" sz="2000" kern="0" dirty="0" err="1">
                <a:solidFill>
                  <a:srgbClr val="000000"/>
                </a:solidFill>
              </a:rPr>
              <a:t>н</a:t>
            </a:r>
            <a:r>
              <a:rPr lang="en-US" altLang="en-US" sz="2000" kern="0" dirty="0" err="1" smtClean="0">
                <a:solidFill>
                  <a:srgbClr val="000000"/>
                </a:solidFill>
              </a:rPr>
              <a:t>едеља</a:t>
            </a:r>
            <a:r>
              <a:rPr lang="en-US" altLang="en-US" sz="2000" kern="0" dirty="0" smtClean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 smtClean="0">
                <a:solidFill>
                  <a:srgbClr val="000000"/>
                </a:solidFill>
              </a:rPr>
              <a:t>наставе</a:t>
            </a:r>
            <a:endParaRPr lang="en-US" altLang="en-US" sz="2000" kern="0" dirty="0" smtClean="0">
              <a:solidFill>
                <a:srgbClr val="000000"/>
              </a:solidFill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2000" kern="0" dirty="0" err="1" smtClean="0">
                <a:solidFill>
                  <a:srgbClr val="000000"/>
                </a:solidFill>
              </a:rPr>
              <a:t>доц</a:t>
            </a:r>
            <a:r>
              <a:rPr lang="en-US" altLang="en-US" sz="2000" kern="0" dirty="0" smtClean="0">
                <a:solidFill>
                  <a:srgbClr val="000000"/>
                </a:solidFill>
              </a:rPr>
              <a:t>. </a:t>
            </a:r>
            <a:r>
              <a:rPr lang="en-US" altLang="en-US" sz="2000" kern="0" dirty="0" err="1">
                <a:solidFill>
                  <a:srgbClr val="000000"/>
                </a:solidFill>
              </a:rPr>
              <a:t>др</a:t>
            </a:r>
            <a:r>
              <a:rPr lang="en-US" altLang="en-US" sz="2000" kern="0" dirty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 smtClean="0">
                <a:solidFill>
                  <a:srgbClr val="000000"/>
                </a:solidFill>
              </a:rPr>
              <a:t>Александра</a:t>
            </a:r>
            <a:r>
              <a:rPr lang="en-US" altLang="en-US" sz="2000" kern="0" dirty="0" smtClean="0">
                <a:solidFill>
                  <a:srgbClr val="000000"/>
                </a:solidFill>
              </a:rPr>
              <a:t> </a:t>
            </a:r>
            <a:r>
              <a:rPr lang="en-US" altLang="en-US" sz="2000" kern="0" dirty="0" err="1" smtClean="0">
                <a:solidFill>
                  <a:srgbClr val="000000"/>
                </a:solidFill>
              </a:rPr>
              <a:t>Стојановић</a:t>
            </a:r>
            <a:endParaRPr lang="en-US" altLang="en-US" sz="2000" kern="0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708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446"/>
    </mc:Choice>
    <mc:Fallback>
      <p:transition spd="slow" advTm="1144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54830" y="1693718"/>
            <a:ext cx="2389909" cy="10598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9016" y="2038988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ИЗЛОЖЕНИ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888188" y="1693718"/>
            <a:ext cx="2389909" cy="10598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32374" y="2038988"/>
            <a:ext cx="1901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НЕИЗЛОЖЕНИ</a:t>
            </a:r>
            <a:endParaRPr lang="en-US" b="1" dirty="0"/>
          </a:p>
        </p:txBody>
      </p:sp>
      <p:sp>
        <p:nvSpPr>
          <p:cNvPr id="16" name="Down Arrow 15"/>
          <p:cNvSpPr/>
          <p:nvPr/>
        </p:nvSpPr>
        <p:spPr>
          <a:xfrm rot="1227837">
            <a:off x="2348344" y="2609000"/>
            <a:ext cx="256479" cy="1215737"/>
          </a:xfrm>
          <a:prstGeom prst="downArrow">
            <a:avLst>
              <a:gd name="adj1" fmla="val 50000"/>
              <a:gd name="adj2" fmla="val 540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227837">
            <a:off x="6004134" y="2609001"/>
            <a:ext cx="256479" cy="1215737"/>
          </a:xfrm>
          <a:prstGeom prst="downArrow">
            <a:avLst>
              <a:gd name="adj1" fmla="val 50000"/>
              <a:gd name="adj2" fmla="val 540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20525500">
            <a:off x="4207556" y="2612509"/>
            <a:ext cx="256479" cy="1215737"/>
          </a:xfrm>
          <a:prstGeom prst="downArrow">
            <a:avLst>
              <a:gd name="adj1" fmla="val 50000"/>
              <a:gd name="adj2" fmla="val 540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 rot="20525500">
            <a:off x="7930293" y="2612509"/>
            <a:ext cx="256479" cy="1215737"/>
          </a:xfrm>
          <a:prstGeom prst="downArrow">
            <a:avLst>
              <a:gd name="adj1" fmla="val 50000"/>
              <a:gd name="adj2" fmla="val 540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89812" y="3838228"/>
            <a:ext cx="1330036" cy="6650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778276" y="3977445"/>
            <a:ext cx="95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з</a:t>
            </a:r>
            <a:r>
              <a:rPr lang="en-US" dirty="0" err="1" smtClean="0"/>
              <a:t>драви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223170" y="3831211"/>
            <a:ext cx="1330036" cy="6650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11634" y="3970428"/>
            <a:ext cx="95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з</a:t>
            </a:r>
            <a:r>
              <a:rPr lang="en-US" dirty="0" err="1" smtClean="0"/>
              <a:t>драви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3856051" y="3838228"/>
            <a:ext cx="1330036" cy="6650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026787" y="3970428"/>
            <a:ext cx="11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болесни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7613079" y="3838228"/>
            <a:ext cx="1330036" cy="66501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783815" y="3970428"/>
            <a:ext cx="114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болесни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475509" y="1541837"/>
            <a:ext cx="0" cy="3252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7818" y="1953491"/>
            <a:ext cx="135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Садашњост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прошлост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2736" y="3752401"/>
            <a:ext cx="1416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Будућност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садашњост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666667" y="2599822"/>
            <a:ext cx="238991" cy="25767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53609" y="4374407"/>
            <a:ext cx="238991" cy="2576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47660" y="5594883"/>
            <a:ext cx="238991" cy="25767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47660" y="5950360"/>
            <a:ext cx="238991" cy="25767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18309" y="5539056"/>
            <a:ext cx="362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Тренутак</a:t>
            </a:r>
            <a:r>
              <a:rPr lang="en-US" dirty="0" smtClean="0"/>
              <a:t> </a:t>
            </a:r>
            <a:r>
              <a:rPr lang="en-US" dirty="0" err="1" smtClean="0"/>
              <a:t>формирања</a:t>
            </a:r>
            <a:r>
              <a:rPr lang="en-US" dirty="0" smtClean="0"/>
              <a:t> </a:t>
            </a:r>
            <a:r>
              <a:rPr lang="en-US" dirty="0" err="1" smtClean="0"/>
              <a:t>група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018309" y="5902496"/>
            <a:ext cx="362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Тренутак</a:t>
            </a:r>
            <a:r>
              <a:rPr lang="en-US" dirty="0" smtClean="0"/>
              <a:t> </a:t>
            </a:r>
            <a:r>
              <a:rPr lang="en-US" dirty="0" err="1" smtClean="0"/>
              <a:t>прикупљања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0938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0555"/>
    </mc:Choice>
    <mc:Fallback>
      <p:transition spd="slow" advTm="7055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Интерпретација резултата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Релативни ризик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количник инциденце исхода у групи изложених ризику и инциденце исхода у групу неизложених ризику</a:t>
            </a:r>
            <a:endParaRPr lang="en-US" altLang="en-US" sz="2000" kern="0" dirty="0">
              <a:solidFill>
                <a:srgbClr val="000000"/>
              </a:solidFill>
              <a:latin typeface="Arial"/>
            </a:endParaRPr>
          </a:p>
          <a:p>
            <a:pPr lvl="2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altLang="en-US" sz="1800" kern="0" dirty="0">
                <a:solidFill>
                  <a:srgbClr val="000000"/>
                </a:solidFill>
                <a:latin typeface="Arial"/>
              </a:rPr>
              <a:t>RR=1.0, </a:t>
            </a:r>
            <a:r>
              <a:rPr lang="x-none" altLang="en-US" sz="1800" kern="0" dirty="0">
                <a:solidFill>
                  <a:srgbClr val="000000"/>
                </a:solidFill>
                <a:latin typeface="Arial"/>
              </a:rPr>
              <a:t>нема разлике између група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Индиценца</a:t>
            </a:r>
          </a:p>
          <a:p>
            <a:pPr lvl="2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1800" kern="0" dirty="0">
                <a:solidFill>
                  <a:srgbClr val="000000"/>
                </a:solidFill>
                <a:latin typeface="Arial"/>
              </a:rPr>
              <a:t>број нових случајева током одређеног временског периода у дефинисаној популацији подељен са укупним бројем особа у тој популацији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Кохортне</a:t>
            </a:r>
            <a:r>
              <a:rPr lang="ru-RU" dirty="0" smtClean="0"/>
              <a:t> </a:t>
            </a:r>
            <a:r>
              <a:rPr lang="ru-RU" dirty="0" err="1" smtClean="0"/>
              <a:t>студије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093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9667"/>
    </mc:Choice>
    <mc:Fallback>
      <p:transition spd="slow" advTm="5966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Интерпретација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Веровантоћа (п) – мера случајности добијене разлике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обично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0.05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Границе поверења – распон вредности унутар којих се налази стварна вредност </a:t>
            </a:r>
            <a:r>
              <a:rPr lang="hr-HR" altLang="en-US" sz="2400" kern="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hr-HR" altLang="en-US" sz="2400" kern="0" dirty="0" err="1" smtClean="0">
                <a:solidFill>
                  <a:srgbClr val="000000"/>
                </a:solidFill>
                <a:latin typeface="Arial"/>
              </a:rPr>
              <a:t>релативног</a:t>
            </a:r>
            <a:r>
              <a:rPr lang="hr-HR" altLang="en-US" sz="24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400" kern="0" dirty="0" err="1" smtClean="0">
                <a:solidFill>
                  <a:srgbClr val="000000"/>
                </a:solidFill>
                <a:latin typeface="Arial"/>
              </a:rPr>
              <a:t>ризика</a:t>
            </a:r>
            <a:r>
              <a:rPr lang="hr-HR" altLang="en-US" sz="2400" kern="0" dirty="0" smtClean="0">
                <a:solidFill>
                  <a:srgbClr val="000000"/>
                </a:solidFill>
                <a:latin typeface="Arial"/>
              </a:rPr>
              <a:t>) </a:t>
            </a: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у читавој популацији</a:t>
            </a:r>
            <a:r>
              <a:rPr lang="hr-HR" altLang="en-US" sz="2400" kern="0" dirty="0" smtClean="0">
                <a:solidFill>
                  <a:srgbClr val="000000"/>
                </a:solidFill>
                <a:latin typeface="Arial"/>
              </a:rPr>
              <a:t> </a:t>
            </a:r>
            <a:endParaRPr lang="x-none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обично </a:t>
            </a: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95%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РР 10.0 (95% ГП 9.8-10.2,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p&lt;0.05</a:t>
            </a: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РР 10.0 (95% ГП 1.1-100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, p&lt;0.05</a:t>
            </a: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)</a:t>
            </a:r>
            <a:endParaRPr lang="en-US" altLang="en-US" sz="2400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0915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153"/>
    </mc:Choice>
    <mc:Fallback>
      <p:transition spd="slow" advTm="4515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Интерпретација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Ексцес ризика (атрибутивни ризик)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Р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азлика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учесталости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обољења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између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изложених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неизложених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Изражава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вероватноћу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појаве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болести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која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директно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последица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изложености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endParaRPr lang="x-none" altLang="en-US" sz="20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Значај за јавно здравље</a:t>
            </a:r>
          </a:p>
          <a:p>
            <a:pPr marL="742950" lvl="1" indent="-28575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Пример: примена оралних контрацептива и ризик од тромбоемболија</a:t>
            </a:r>
          </a:p>
          <a:p>
            <a:pPr lvl="2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1800" kern="0" dirty="0">
                <a:solidFill>
                  <a:srgbClr val="000000"/>
                </a:solidFill>
                <a:latin typeface="Arial"/>
              </a:rPr>
              <a:t>повећан ризик пет </a:t>
            </a:r>
            <a:r>
              <a:rPr lang="x-none" altLang="en-US" sz="1800" kern="0" dirty="0" smtClean="0">
                <a:solidFill>
                  <a:srgbClr val="000000"/>
                </a:solidFill>
                <a:latin typeface="Arial"/>
              </a:rPr>
              <a:t>пута</a:t>
            </a:r>
            <a:endParaRPr lang="x-none" altLang="en-US" sz="18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Кохортне</a:t>
            </a:r>
            <a:r>
              <a:rPr lang="ru-RU" dirty="0" smtClean="0"/>
              <a:t> </a:t>
            </a:r>
            <a:r>
              <a:rPr lang="ru-RU" dirty="0" err="1" smtClean="0"/>
              <a:t>студије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118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3155"/>
    </mc:Choice>
    <mc:Fallback>
      <p:transition spd="slow" advTm="12315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Клинички проблеми у дизајну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Велики узорак за ретке догађаје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Непотпуни подаци о збуњујућим факторима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Недовољна репрезентативност контролне групе</a:t>
            </a:r>
          </a:p>
          <a:p>
            <a:pPr marL="342900" lvl="0" indent="-34290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Варијације у изложености леку током времена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5182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2891"/>
    </mc:Choice>
    <mc:Fallback>
      <p:transition spd="slow" advTm="7289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altLang="en-US" sz="3000" kern="0" dirty="0">
                <a:solidFill>
                  <a:srgbClr val="000000"/>
                </a:solidFill>
                <a:latin typeface="Arial"/>
              </a:rPr>
              <a:t>Предности </a:t>
            </a:r>
            <a:r>
              <a:rPr lang="hr-HR" altLang="en-US" sz="3000" kern="0" dirty="0" err="1" smtClean="0">
                <a:solidFill>
                  <a:srgbClr val="000000"/>
                </a:solidFill>
                <a:latin typeface="Arial"/>
              </a:rPr>
              <a:t>кохортних</a:t>
            </a:r>
            <a:r>
              <a:rPr lang="hr-HR" altLang="en-US" sz="3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3000" kern="0" dirty="0" err="1" smtClean="0">
                <a:solidFill>
                  <a:srgbClr val="000000"/>
                </a:solidFill>
                <a:latin typeface="Arial"/>
              </a:rPr>
              <a:t>студија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Селекција </a:t>
            </a: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необолелих као контроле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Валидност проспективних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података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одсуство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системске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грешке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пристрасност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hr-HR" altLang="en-US" sz="2000" i="1" kern="0" dirty="0" err="1" smtClean="0">
                <a:solidFill>
                  <a:srgbClr val="000000"/>
                </a:solidFill>
                <a:latin typeface="Arial"/>
              </a:rPr>
              <a:t>bias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</a:t>
            </a:r>
            <a:endParaRPr lang="x-none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Снажнија претпоставка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каузалитета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утврђује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се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временски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след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изложености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одређено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фактору</a:t>
            </a:r>
            <a:r>
              <a:rPr lang="hr-HR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појаве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болести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</a:t>
            </a:r>
            <a:endParaRPr lang="x-none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Праћење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више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исхода</a:t>
            </a:r>
            <a:endParaRPr lang="x-none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Постмаркетиншка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истраживања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Омогућавају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тачно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мерење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утицаја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испитиваног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фактора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Процењује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се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инциденца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апсолутни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ризик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релативни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ризик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односу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на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контролну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групу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Могуће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праћење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појединих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збуњујућих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фактора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ризика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x-none" altLang="en-US" sz="2000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565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8358"/>
    </mc:Choice>
    <mc:Fallback>
      <p:transition spd="slow" advTm="8835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>
                <a:latin typeface="Arial" charset="0"/>
                <a:ea typeface="Arial" charset="0"/>
                <a:cs typeface="Arial" charset="0"/>
              </a:rPr>
              <a:t>Недостаци</a:t>
            </a:r>
            <a:r>
              <a:rPr lang="en-US" sz="3000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3000" dirty="0" err="1" smtClean="0">
                <a:latin typeface="Arial" charset="0"/>
                <a:ea typeface="Arial" charset="0"/>
                <a:cs typeface="Arial" charset="0"/>
              </a:rPr>
              <a:t>ограничења</a:t>
            </a:r>
            <a:r>
              <a:rPr lang="en-US" sz="3000" dirty="0" smtClean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sz="3000" dirty="0" err="1" smtClean="0">
                <a:latin typeface="Arial" charset="0"/>
                <a:ea typeface="Arial" charset="0"/>
                <a:cs typeface="Arial" charset="0"/>
              </a:rPr>
              <a:t>кохортних</a:t>
            </a:r>
            <a:r>
              <a:rPr lang="en-US" sz="3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000" dirty="0" err="1" smtClean="0">
                <a:latin typeface="Arial" charset="0"/>
                <a:ea typeface="Arial" charset="0"/>
                <a:cs typeface="Arial" charset="0"/>
              </a:rPr>
              <a:t>студија</a:t>
            </a:r>
            <a:endParaRPr lang="en-US" sz="3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Врло </a:t>
            </a: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велики узорак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Дуготрајно 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праћење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Високи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трошкови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проспективне</a:t>
            </a:r>
            <a:r>
              <a:rPr lang="hr-HR" altLang="en-US" sz="2000" kern="0" dirty="0">
                <a:solidFill>
                  <a:srgbClr val="000000"/>
                </a:solidFill>
                <a:latin typeface="Arial"/>
              </a:rPr>
              <a:t>)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Није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адекватно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за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проучавање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ретких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болести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потребан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је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велики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узорак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Болест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може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имати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дуготрајну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претклиничку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фазу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(”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лажно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здрави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”)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И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зложеност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неком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фактору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се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може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мењати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Код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ретроспективних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потребни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тачни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подаци</a:t>
            </a:r>
            <a:endParaRPr lang="hr-HR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Проблеми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везани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за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дуготрајно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праћење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испитаника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неодговорност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миграција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испитаника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изгубљени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из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праћења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).</a:t>
            </a:r>
            <a:endParaRPr lang="en-US" altLang="en-US" sz="2000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4678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0195"/>
    </mc:Choice>
    <mc:Fallback>
      <p:transition spd="slow" advTm="14019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000" dirty="0" err="1" smtClean="0">
                <a:latin typeface="+mn-lt"/>
              </a:rPr>
              <a:t>Значајност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појединих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врста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истраживања</a:t>
            </a:r>
            <a:r>
              <a:rPr lang="en-US" sz="3000" dirty="0" smtClean="0">
                <a:latin typeface="+mn-lt"/>
              </a:rPr>
              <a:t> </a:t>
            </a:r>
            <a:endParaRPr lang="en-US" sz="3000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8117096"/>
              </p:ext>
            </p:extLst>
          </p:nvPr>
        </p:nvGraphicFramePr>
        <p:xfrm>
          <a:off x="457199" y="1942668"/>
          <a:ext cx="8354290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337"/>
                <a:gridCol w="1558637"/>
                <a:gridCol w="1797627"/>
                <a:gridCol w="1579418"/>
                <a:gridCol w="197427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Студије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пресека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Студије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err="1" smtClean="0"/>
                        <a:t>случај-контрола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Кохортне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студије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Експерименталне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студије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Инциденца</a:t>
                      </a:r>
                      <a:r>
                        <a:rPr lang="en-US" b="1" dirty="0" smtClean="0"/>
                        <a:t>/</a:t>
                      </a:r>
                    </a:p>
                    <a:p>
                      <a:r>
                        <a:rPr lang="en-US" b="1" dirty="0" err="1" smtClean="0"/>
                        <a:t>преваленца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Преваленца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Инциденца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Инциденца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Исход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више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један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више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више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Узрочност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не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не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да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да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Величина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узорка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мали-велики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мали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велики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мали-велики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Трајање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***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Трошкови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****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886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02473"/>
    </mc:Choice>
    <mc:Fallback>
      <p:transition spd="slow" advTm="2024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000" dirty="0">
                <a:latin typeface="+mn-lt"/>
              </a:rPr>
              <a:t>ЕПИДЕМИОЛОШКЕ СТУДИЈЕ</a:t>
            </a:r>
            <a:endParaRPr lang="en-US" sz="3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ОПСЕРВАЦИОНЕ</a:t>
            </a:r>
            <a:endParaRPr lang="en-US" dirty="0" smtClean="0"/>
          </a:p>
          <a:p>
            <a:pPr lvl="1"/>
            <a:r>
              <a:rPr lang="bg-BG" dirty="0" err="1" smtClean="0"/>
              <a:t>Дескриптивне</a:t>
            </a:r>
            <a:endParaRPr lang="en-US" dirty="0" smtClean="0"/>
          </a:p>
          <a:p>
            <a:pPr lvl="1"/>
            <a:r>
              <a:rPr lang="bg-BG" dirty="0" err="1" smtClean="0"/>
              <a:t>Еколошке</a:t>
            </a:r>
            <a:endParaRPr lang="en-US" dirty="0" smtClean="0"/>
          </a:p>
          <a:p>
            <a:pPr lvl="1"/>
            <a:r>
              <a:rPr lang="bg-BG" dirty="0" err="1" smtClean="0"/>
              <a:t>Аналитичке</a:t>
            </a:r>
            <a:r>
              <a:rPr lang="bg-BG" dirty="0"/>
              <a:t>: </a:t>
            </a:r>
            <a:r>
              <a:rPr lang="bg-BG" dirty="0" err="1">
                <a:solidFill>
                  <a:srgbClr val="FF0000"/>
                </a:solidFill>
              </a:rPr>
              <a:t>кохортне</a:t>
            </a:r>
            <a:r>
              <a:rPr lang="bg-BG" dirty="0">
                <a:solidFill>
                  <a:srgbClr val="FF0000"/>
                </a:solidFill>
              </a:rPr>
              <a:t> </a:t>
            </a:r>
            <a:r>
              <a:rPr lang="bg-BG" dirty="0"/>
              <a:t>и </a:t>
            </a:r>
            <a:r>
              <a:rPr lang="bg-BG" dirty="0" err="1" smtClean="0"/>
              <a:t>анамнестичке</a:t>
            </a:r>
            <a:r>
              <a:rPr lang="hr-HR" dirty="0" smtClean="0"/>
              <a:t> (</a:t>
            </a:r>
            <a:r>
              <a:rPr lang="hr-HR" dirty="0" err="1" smtClean="0"/>
              <a:t>case-control</a:t>
            </a:r>
            <a:r>
              <a:rPr lang="hr-HR" dirty="0" smtClean="0"/>
              <a:t>)</a:t>
            </a:r>
          </a:p>
          <a:p>
            <a:pPr lvl="2"/>
            <a:r>
              <a:rPr lang="hr-HR" dirty="0" err="1" smtClean="0"/>
              <a:t>Кохортне</a:t>
            </a:r>
            <a:r>
              <a:rPr lang="hr-HR" dirty="0" smtClean="0"/>
              <a:t>: </a:t>
            </a:r>
            <a:r>
              <a:rPr lang="hr-HR" dirty="0" err="1" smtClean="0"/>
              <a:t>изложеност</a:t>
            </a:r>
            <a:r>
              <a:rPr lang="hr-HR" dirty="0" smtClean="0"/>
              <a:t> </a:t>
            </a:r>
            <a:r>
              <a:rPr lang="hr-HR" dirty="0" err="1" smtClean="0"/>
              <a:t>неком</a:t>
            </a:r>
            <a:r>
              <a:rPr lang="hr-HR" dirty="0" smtClean="0"/>
              <a:t> </a:t>
            </a:r>
            <a:r>
              <a:rPr lang="hr-HR" dirty="0" err="1" smtClean="0"/>
              <a:t>фактору</a:t>
            </a:r>
            <a:r>
              <a:rPr lang="hr-HR" dirty="0" smtClean="0"/>
              <a:t> </a:t>
            </a:r>
            <a:r>
              <a:rPr lang="hr-HR" dirty="0" err="1" smtClean="0"/>
              <a:t>ризика</a:t>
            </a:r>
            <a:r>
              <a:rPr lang="hr-HR" dirty="0" smtClean="0"/>
              <a:t>, </a:t>
            </a:r>
            <a:r>
              <a:rPr lang="hr-HR" dirty="0" err="1" smtClean="0"/>
              <a:t>на</a:t>
            </a:r>
            <a:r>
              <a:rPr lang="hr-HR" dirty="0" smtClean="0"/>
              <a:t> </a:t>
            </a:r>
            <a:r>
              <a:rPr lang="hr-HR" dirty="0" err="1" smtClean="0"/>
              <a:t>почетку</a:t>
            </a:r>
            <a:r>
              <a:rPr lang="hr-HR" dirty="0" smtClean="0"/>
              <a:t> </a:t>
            </a:r>
            <a:r>
              <a:rPr lang="hr-HR" dirty="0" err="1" smtClean="0"/>
              <a:t>су</a:t>
            </a:r>
            <a:r>
              <a:rPr lang="hr-HR" dirty="0" smtClean="0"/>
              <a:t> </a:t>
            </a:r>
            <a:r>
              <a:rPr lang="hr-HR" dirty="0" err="1" smtClean="0"/>
              <a:t>сви</a:t>
            </a:r>
            <a:r>
              <a:rPr lang="hr-HR" dirty="0" smtClean="0"/>
              <a:t> </a:t>
            </a:r>
            <a:r>
              <a:rPr lang="hr-HR" dirty="0" err="1" smtClean="0"/>
              <a:t>испитаници</a:t>
            </a:r>
            <a:r>
              <a:rPr lang="hr-HR" dirty="0" smtClean="0"/>
              <a:t> </a:t>
            </a:r>
            <a:r>
              <a:rPr lang="hr-HR" dirty="0" err="1" smtClean="0"/>
              <a:t>здрави</a:t>
            </a:r>
            <a:endParaRPr lang="hr-HR" dirty="0" smtClean="0"/>
          </a:p>
          <a:p>
            <a:pPr lvl="2"/>
            <a:r>
              <a:rPr lang="hr-HR" dirty="0" err="1" smtClean="0"/>
              <a:t>Случај-контрола</a:t>
            </a:r>
            <a:r>
              <a:rPr lang="hr-HR" dirty="0" smtClean="0"/>
              <a:t>: </a:t>
            </a:r>
            <a:r>
              <a:rPr lang="hr-HR" dirty="0" err="1" smtClean="0"/>
              <a:t>испитанике</a:t>
            </a:r>
            <a:r>
              <a:rPr lang="hr-HR" dirty="0" smtClean="0"/>
              <a:t> </a:t>
            </a:r>
            <a:r>
              <a:rPr lang="hr-HR" dirty="0" err="1" smtClean="0"/>
              <a:t>делимо</a:t>
            </a:r>
            <a:r>
              <a:rPr lang="hr-HR" dirty="0" smtClean="0"/>
              <a:t> </a:t>
            </a:r>
            <a:r>
              <a:rPr lang="hr-HR" dirty="0" err="1" smtClean="0"/>
              <a:t>према</a:t>
            </a:r>
            <a:r>
              <a:rPr lang="hr-HR" dirty="0" smtClean="0"/>
              <a:t> </a:t>
            </a:r>
            <a:r>
              <a:rPr lang="hr-HR" dirty="0" err="1" smtClean="0"/>
              <a:t>исходу</a:t>
            </a:r>
            <a:r>
              <a:rPr lang="hr-HR" dirty="0" smtClean="0"/>
              <a:t> </a:t>
            </a:r>
            <a:r>
              <a:rPr lang="hr-HR" dirty="0" err="1" smtClean="0"/>
              <a:t>и</a:t>
            </a:r>
            <a:r>
              <a:rPr lang="hr-HR" dirty="0" smtClean="0"/>
              <a:t> </a:t>
            </a:r>
            <a:r>
              <a:rPr lang="hr-HR" dirty="0" err="1" smtClean="0"/>
              <a:t>одређујемо</a:t>
            </a:r>
            <a:r>
              <a:rPr lang="hr-HR" dirty="0" smtClean="0"/>
              <a:t> </a:t>
            </a:r>
            <a:r>
              <a:rPr lang="hr-HR" dirty="0" err="1" smtClean="0"/>
              <a:t>изложеност</a:t>
            </a:r>
            <a:r>
              <a:rPr lang="hr-HR" dirty="0" smtClean="0"/>
              <a:t>, </a:t>
            </a:r>
            <a:r>
              <a:rPr lang="hr-HR" dirty="0" err="1" smtClean="0"/>
              <a:t>испитаници</a:t>
            </a:r>
            <a:r>
              <a:rPr lang="hr-HR" dirty="0" smtClean="0"/>
              <a:t> </a:t>
            </a:r>
            <a:r>
              <a:rPr lang="hr-HR" dirty="0" err="1" smtClean="0"/>
              <a:t>су</a:t>
            </a:r>
            <a:r>
              <a:rPr lang="hr-HR" dirty="0" smtClean="0"/>
              <a:t> </a:t>
            </a:r>
            <a:r>
              <a:rPr lang="hr-HR" dirty="0" err="1" smtClean="0"/>
              <a:t>на</a:t>
            </a:r>
            <a:r>
              <a:rPr lang="hr-HR" dirty="0" smtClean="0"/>
              <a:t> </a:t>
            </a:r>
            <a:r>
              <a:rPr lang="hr-HR" dirty="0" err="1" smtClean="0"/>
              <a:t>почетку</a:t>
            </a:r>
            <a:r>
              <a:rPr lang="hr-HR" dirty="0" smtClean="0"/>
              <a:t> </a:t>
            </a:r>
            <a:r>
              <a:rPr lang="hr-HR" dirty="0" err="1" smtClean="0"/>
              <a:t>оболели</a:t>
            </a:r>
            <a:endParaRPr lang="en-US" dirty="0" smtClean="0"/>
          </a:p>
          <a:p>
            <a:pPr lvl="1"/>
            <a:r>
              <a:rPr lang="bg-BG" dirty="0" err="1" smtClean="0"/>
              <a:t>Студије</a:t>
            </a:r>
            <a:r>
              <a:rPr lang="bg-BG" dirty="0" smtClean="0"/>
              <a:t> </a:t>
            </a:r>
            <a:r>
              <a:rPr lang="bg-BG" dirty="0"/>
              <a:t>пресека </a:t>
            </a:r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ИНТЕРВЕНТНЕ</a:t>
            </a:r>
            <a:endParaRPr lang="en-US" dirty="0" smtClean="0"/>
          </a:p>
          <a:p>
            <a:pPr lvl="1"/>
            <a:r>
              <a:rPr lang="bg-BG" dirty="0" err="1" smtClean="0"/>
              <a:t>Експерименталне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i="1" dirty="0" err="1" smtClean="0"/>
              <a:t>Кохортне</a:t>
            </a:r>
            <a:r>
              <a:rPr lang="ru-RU" i="1" dirty="0" smtClean="0"/>
              <a:t> </a:t>
            </a:r>
            <a:r>
              <a:rPr lang="ru-RU" i="1" dirty="0" err="1" smtClean="0"/>
              <a:t>студије</a:t>
            </a:r>
            <a:r>
              <a:rPr lang="hr-HR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32553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9083"/>
    </mc:Choice>
    <mc:Fallback>
      <p:transition spd="slow" advTm="7908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Дизајн к</a:t>
            </a:r>
            <a:r>
              <a:rPr lang="en-US" altLang="en-US" sz="3200" kern="0" dirty="0" err="1">
                <a:solidFill>
                  <a:srgbClr val="000000"/>
                </a:solidFill>
                <a:latin typeface="Arial"/>
              </a:rPr>
              <a:t>охортне</a:t>
            </a:r>
            <a:r>
              <a:rPr lang="en-US" altLang="en-US" sz="32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altLang="en-US" sz="3200" kern="0" dirty="0" err="1">
                <a:solidFill>
                  <a:srgbClr val="000000"/>
                </a:solidFill>
                <a:latin typeface="Arial"/>
              </a:rPr>
              <a:t>студије</a:t>
            </a:r>
            <a:r>
              <a:rPr lang="x-none" altLang="en-US" sz="3200" kern="0" dirty="0">
                <a:solidFill>
                  <a:srgbClr val="000000"/>
                </a:solidFill>
                <a:latin typeface="Arial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23555"/>
            <a:ext cx="7886700" cy="4753408"/>
          </a:xfrm>
        </p:spPr>
        <p:txBody>
          <a:bodyPr>
            <a:normAutofit fontScale="92500" lnSpcReduction="10000"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bg-BG" altLang="en-US" sz="2400" kern="0" dirty="0">
                <a:solidFill>
                  <a:srgbClr val="FF0000"/>
                </a:solidFill>
                <a:latin typeface="Arial"/>
              </a:rPr>
              <a:t>Кохорта: група </a:t>
            </a:r>
            <a:r>
              <a:rPr lang="bg-BG" altLang="en-US" sz="2400" kern="0" dirty="0" err="1">
                <a:solidFill>
                  <a:srgbClr val="FF0000"/>
                </a:solidFill>
                <a:latin typeface="Arial"/>
              </a:rPr>
              <a:t>људи</a:t>
            </a:r>
            <a:r>
              <a:rPr lang="bg-BG" altLang="en-US" sz="2400" kern="0" dirty="0">
                <a:solidFill>
                  <a:srgbClr val="FF0000"/>
                </a:solidFill>
                <a:latin typeface="Arial"/>
              </a:rPr>
              <a:t> са </a:t>
            </a:r>
            <a:r>
              <a:rPr lang="bg-BG" altLang="en-US" sz="2400" u="sng" kern="0" dirty="0" err="1">
                <a:solidFill>
                  <a:srgbClr val="FF0000"/>
                </a:solidFill>
                <a:latin typeface="Arial"/>
              </a:rPr>
              <a:t>заједничким</a:t>
            </a:r>
            <a:r>
              <a:rPr lang="bg-BG" altLang="en-US" sz="2400" u="sng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bg-BG" altLang="en-US" sz="2400" u="sng" kern="0" dirty="0" err="1" smtClean="0">
                <a:solidFill>
                  <a:srgbClr val="FF0000"/>
                </a:solidFill>
                <a:latin typeface="Arial"/>
              </a:rPr>
              <a:t>искуством</a:t>
            </a:r>
            <a:endParaRPr lang="en-US" altLang="en-US" sz="2400" u="sng" kern="0" dirty="0">
              <a:solidFill>
                <a:srgbClr val="FF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>
                <a:solidFill>
                  <a:srgbClr val="000000"/>
                </a:solidFill>
                <a:latin typeface="Arial"/>
              </a:rPr>
              <a:t>место </a:t>
            </a: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боравка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година рођења</a:t>
            </a: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иста професија</a:t>
            </a: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година студија 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друга заједничка карактеристика 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>
                <a:solidFill>
                  <a:srgbClr val="000000"/>
                </a:solidFill>
                <a:latin typeface="Arial"/>
              </a:rPr>
              <a:t>з</a:t>
            </a: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аједнична вечера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боравак </a:t>
            </a:r>
            <a:r>
              <a:rPr lang="is-IS" altLang="en-US" sz="2400" kern="0" dirty="0">
                <a:solidFill>
                  <a:srgbClr val="000000"/>
                </a:solidFill>
                <a:latin typeface="Arial"/>
              </a:rPr>
              <a:t>у здравственој </a:t>
            </a: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установи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is-IS" altLang="en-US" sz="2400" kern="0" dirty="0">
                <a:solidFill>
                  <a:srgbClr val="000000"/>
                </a:solidFill>
                <a:latin typeface="Arial"/>
              </a:rPr>
              <a:t>п</a:t>
            </a: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осебно експонирана група (Хирошима)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</a:rPr>
              <a:t>д</a:t>
            </a: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обровољци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pPr marL="0" lvl="0" indent="0" eaLnBrk="0" fontAlgn="base" hangingPunct="0">
              <a:spcBef>
                <a:spcPct val="20000"/>
              </a:spcBef>
              <a:spcAft>
                <a:spcPct val="0"/>
              </a:spcAft>
              <a:buNone/>
            </a:pPr>
            <a:r>
              <a:rPr lang="is-IS" altLang="en-US" sz="2400" kern="0" dirty="0" smtClean="0">
                <a:solidFill>
                  <a:srgbClr val="000000"/>
                </a:solidFill>
                <a:latin typeface="Arial"/>
              </a:rPr>
              <a:t>*елиминишу се већ оболеле особе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v"/>
            </a:pPr>
            <a:endParaRPr lang="is-IS" altLang="en-US" sz="2400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6468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0040"/>
    </mc:Choice>
    <mc:Fallback>
      <p:transition spd="slow" advTm="18004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42551"/>
            <a:ext cx="7886700" cy="5546768"/>
          </a:xfrm>
        </p:spPr>
        <p:txBody>
          <a:bodyPr>
            <a:norm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Идентификује подскуп особа дефинисане </a:t>
            </a: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популације</a:t>
            </a:r>
            <a:endParaRPr lang="hr-HR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x-none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Утврђује </a:t>
            </a: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разлике у клиничким исходима код особа кохорте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изложени претпостављеном ризику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неизложени претпостављеном ризику</a:t>
            </a:r>
            <a:endParaRPr lang="en-US" altLang="en-US" sz="2000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37968" y="1470455"/>
            <a:ext cx="2323070" cy="8155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2681" y="1455004"/>
            <a:ext cx="2273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Узрок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(</a:t>
            </a:r>
            <a:r>
              <a:rPr lang="en-US" sz="2400" b="1" dirty="0" err="1" smtClean="0"/>
              <a:t>експозиција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6" name="Right Arrow 5"/>
          <p:cNvSpPr/>
          <p:nvPr/>
        </p:nvSpPr>
        <p:spPr>
          <a:xfrm>
            <a:off x="3646016" y="1730715"/>
            <a:ext cx="1519881" cy="27957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96476" y="1408672"/>
            <a:ext cx="2273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Последица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обољење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03801" y="1408672"/>
            <a:ext cx="2458995" cy="8309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1762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2410"/>
    </mc:Choice>
    <mc:Fallback>
      <p:transition spd="slow" advTm="22241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66381"/>
            <a:ext cx="7886700" cy="5786138"/>
          </a:xfrm>
        </p:spPr>
        <p:txBody>
          <a:bodyPr/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hr-HR" altLang="en-US" sz="2400" kern="0" dirty="0" smtClean="0">
              <a:solidFill>
                <a:srgbClr val="000000"/>
              </a:solidFill>
              <a:latin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Прати </a:t>
            </a:r>
            <a:r>
              <a:rPr lang="x-none" altLang="en-US" sz="2400" kern="0" dirty="0">
                <a:solidFill>
                  <a:srgbClr val="000000"/>
                </a:solidFill>
                <a:latin typeface="Arial"/>
              </a:rPr>
              <a:t>одабрани подскуп (кохорту) током </a:t>
            </a:r>
            <a:r>
              <a:rPr lang="x-none" altLang="en-US" sz="2400" kern="0" dirty="0" smtClean="0">
                <a:solidFill>
                  <a:srgbClr val="000000"/>
                </a:solidFill>
                <a:latin typeface="Arial"/>
              </a:rPr>
              <a:t>времена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 smtClean="0">
                <a:solidFill>
                  <a:srgbClr val="FF0000"/>
                </a:solidFill>
                <a:latin typeface="Arial"/>
              </a:rPr>
              <a:t>Проспективн</a:t>
            </a:r>
            <a:r>
              <a:rPr lang="hr-HR" altLang="en-US" sz="2000" kern="0" dirty="0" err="1" smtClean="0">
                <a:solidFill>
                  <a:srgbClr val="FF0000"/>
                </a:solidFill>
                <a:latin typeface="Arial"/>
              </a:rPr>
              <a:t>а</a:t>
            </a:r>
            <a:r>
              <a:rPr lang="hr-HR" altLang="en-US" sz="2000" kern="0" dirty="0" smtClean="0">
                <a:solidFill>
                  <a:srgbClr val="FF0000"/>
                </a:solidFill>
                <a:latin typeface="Arial"/>
              </a:rPr>
              <a:t>, </a:t>
            </a:r>
            <a:r>
              <a:rPr lang="hr-HR" altLang="en-US" sz="2000" kern="0" dirty="0" err="1" smtClean="0">
                <a:solidFill>
                  <a:srgbClr val="FF0000"/>
                </a:solidFill>
                <a:latin typeface="Arial"/>
              </a:rPr>
              <a:t>лонгитудинална</a:t>
            </a:r>
            <a:r>
              <a:rPr lang="x-none" altLang="en-US" sz="2000" kern="0" dirty="0" smtClean="0">
                <a:solidFill>
                  <a:srgbClr val="000000"/>
                </a:solidFill>
                <a:latin typeface="Arial"/>
              </a:rPr>
              <a:t> (најчешће)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: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пратимо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групу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hr-HR" altLang="en-US" sz="2000" kern="0" dirty="0" err="1" smtClean="0">
                <a:solidFill>
                  <a:srgbClr val="000000"/>
                </a:solidFill>
                <a:latin typeface="Arial"/>
              </a:rPr>
              <a:t>испитаника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одређено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време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како</a:t>
            </a:r>
            <a:r>
              <a:rPr lang="hr-HR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бисмо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открили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промене и </a:t>
            </a:r>
            <a:r>
              <a:rPr lang="ru-RU" altLang="en-US" sz="2000" kern="0" dirty="0" err="1" smtClean="0">
                <a:solidFill>
                  <a:srgbClr val="000000"/>
                </a:solidFill>
                <a:latin typeface="Arial"/>
              </a:rPr>
              <a:t>регистровали</a:t>
            </a:r>
            <a:r>
              <a:rPr lang="ru-RU" altLang="en-US" sz="2000" kern="0" dirty="0" smtClean="0">
                <a:solidFill>
                  <a:srgbClr val="000000"/>
                </a:solidFill>
                <a:latin typeface="Arial"/>
              </a:rPr>
              <a:t> исход од интереса</a:t>
            </a:r>
            <a:endParaRPr lang="x-none" altLang="en-US" sz="2000" kern="0" dirty="0" smtClean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1214203" y="4450259"/>
            <a:ext cx="6959641" cy="1338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4073789" y="3720208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1798408" y="3732576"/>
            <a:ext cx="149901" cy="74950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002845" y="3730731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44446" y="3277623"/>
            <a:ext cx="165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ИЗЛОЖЕНОСТ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20289" y="3222157"/>
            <a:ext cx="180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Почетак</a:t>
            </a:r>
            <a:r>
              <a:rPr lang="en-US" b="1" dirty="0" smtClean="0"/>
              <a:t> </a:t>
            </a:r>
            <a:r>
              <a:rPr lang="en-US" b="1" dirty="0" err="1" smtClean="0"/>
              <a:t>студије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237049" y="3235935"/>
            <a:ext cx="168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Појава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020288" y="3235935"/>
            <a:ext cx="1800435" cy="4110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411977" y="4519234"/>
            <a:ext cx="86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време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7424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4599"/>
    </mc:Choice>
    <mc:Fallback>
      <p:transition spd="slow" advTm="13459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x-none" altLang="en-US" sz="2000" kern="0" dirty="0">
                <a:solidFill>
                  <a:srgbClr val="FF0000"/>
                </a:solidFill>
                <a:latin typeface="Arial"/>
              </a:rPr>
              <a:t>Ретроспективн</a:t>
            </a:r>
            <a:r>
              <a:rPr lang="hr-HR" altLang="en-US" sz="2000" kern="0" dirty="0" err="1">
                <a:solidFill>
                  <a:srgbClr val="FF0000"/>
                </a:solidFill>
                <a:latin typeface="Arial"/>
              </a:rPr>
              <a:t>а</a:t>
            </a:r>
            <a:r>
              <a:rPr lang="hr-HR" altLang="en-US" sz="2000" kern="0" dirty="0">
                <a:solidFill>
                  <a:srgbClr val="FF0000"/>
                </a:solidFill>
                <a:latin typeface="Arial"/>
              </a:rPr>
              <a:t>, </a:t>
            </a:r>
            <a:r>
              <a:rPr lang="hr-HR" altLang="en-US" sz="2000" kern="0" dirty="0" err="1">
                <a:solidFill>
                  <a:srgbClr val="FF0000"/>
                </a:solidFill>
                <a:latin typeface="Arial"/>
              </a:rPr>
              <a:t>историјска</a:t>
            </a:r>
            <a:r>
              <a:rPr lang="x-none" altLang="en-US" sz="2000" kern="0" dirty="0">
                <a:solidFill>
                  <a:srgbClr val="000000"/>
                </a:solidFill>
                <a:latin typeface="Arial"/>
              </a:rPr>
              <a:t> (ређе)</a:t>
            </a:r>
            <a:r>
              <a:rPr lang="hr-HR" altLang="en-US" sz="2000" kern="0" dirty="0">
                <a:solidFill>
                  <a:srgbClr val="000000"/>
                </a:solidFill>
                <a:latin typeface="Arial"/>
              </a:rPr>
              <a:t>: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уназад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,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међу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изложеним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и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неизложеним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испитаницима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гледамо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ко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је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развио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исход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>
                <a:solidFill>
                  <a:srgbClr val="000000"/>
                </a:solidFill>
                <a:latin typeface="Arial"/>
              </a:rPr>
              <a:t>од</a:t>
            </a:r>
            <a:r>
              <a:rPr lang="ro-RO" altLang="en-US" sz="20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ro-RO" altLang="en-US" sz="2000" kern="0" dirty="0" err="1" smtClean="0">
                <a:solidFill>
                  <a:srgbClr val="000000"/>
                </a:solidFill>
                <a:latin typeface="Arial"/>
              </a:rPr>
              <a:t>интереса</a:t>
            </a:r>
            <a:endParaRPr lang="ro-RO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 smtClean="0">
              <a:solidFill>
                <a:srgbClr val="FF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>
              <a:solidFill>
                <a:srgbClr val="FF0000"/>
              </a:solidFill>
              <a:latin typeface="Arial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ro-RO" altLang="en-US" sz="2000" kern="0" dirty="0" smtClean="0">
              <a:solidFill>
                <a:srgbClr val="FF0000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214203" y="4468353"/>
            <a:ext cx="6959641" cy="1338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813810" y="3748825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000077" y="3719920"/>
            <a:ext cx="149901" cy="74950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228033" y="3719920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97115" y="3243594"/>
            <a:ext cx="165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ИЗЛОЖЕНОСТ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21958" y="3209501"/>
            <a:ext cx="180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Почетак</a:t>
            </a:r>
            <a:r>
              <a:rPr lang="en-US" b="1" dirty="0" smtClean="0"/>
              <a:t> </a:t>
            </a:r>
            <a:r>
              <a:rPr lang="en-US" b="1" dirty="0" err="1" smtClean="0"/>
              <a:t>студије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62237" y="3225124"/>
            <a:ext cx="168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Појава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89674" y="4535259"/>
            <a:ext cx="86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време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221958" y="3225124"/>
            <a:ext cx="1800435" cy="3878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358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48922"/>
    </mc:Choice>
    <mc:Fallback>
      <p:transition spd="slow" advTm="24892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2" indent="0">
              <a:spcBef>
                <a:spcPts val="1000"/>
              </a:spcBef>
              <a:buNone/>
            </a:pPr>
            <a:r>
              <a:rPr lang="ro-RO" altLang="en-US" kern="0" dirty="0" smtClean="0">
                <a:solidFill>
                  <a:srgbClr val="FF0000"/>
                </a:solidFill>
                <a:latin typeface="Arial"/>
              </a:rPr>
              <a:t>- </a:t>
            </a:r>
            <a:r>
              <a:rPr lang="ro-RO" altLang="en-US" kern="0" dirty="0" err="1" smtClean="0">
                <a:solidFill>
                  <a:srgbClr val="FF0000"/>
                </a:solidFill>
                <a:latin typeface="Arial"/>
              </a:rPr>
              <a:t>Комбинована</a:t>
            </a:r>
            <a:r>
              <a:rPr lang="ro-RO" altLang="en-US" kern="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o-RO" altLang="en-US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ro-RO" altLang="en-US" kern="0" dirty="0" err="1">
                <a:solidFill>
                  <a:srgbClr val="000000"/>
                </a:solidFill>
                <a:latin typeface="Arial"/>
              </a:rPr>
              <a:t>проспективна</a:t>
            </a:r>
            <a:r>
              <a:rPr lang="ro-RO" altLang="en-US" kern="0" dirty="0">
                <a:solidFill>
                  <a:srgbClr val="000000"/>
                </a:solidFill>
                <a:latin typeface="Arial"/>
              </a:rPr>
              <a:t> + </a:t>
            </a:r>
            <a:r>
              <a:rPr lang="ro-RO" altLang="en-US" kern="0" dirty="0" err="1">
                <a:solidFill>
                  <a:srgbClr val="000000"/>
                </a:solidFill>
                <a:latin typeface="Arial"/>
              </a:rPr>
              <a:t>ретроспективна</a:t>
            </a:r>
            <a:r>
              <a:rPr lang="ro-RO" altLang="en-US" kern="0" dirty="0">
                <a:solidFill>
                  <a:srgbClr val="000000"/>
                </a:solidFill>
                <a:latin typeface="Arial"/>
              </a:rPr>
              <a:t>)</a:t>
            </a:r>
            <a:endParaRPr lang="x-none" altLang="en-US" kern="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147295" y="4178421"/>
            <a:ext cx="6959641" cy="1338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746902" y="3458893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006882" y="3442450"/>
            <a:ext cx="149901" cy="74950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6935937" y="3458893"/>
            <a:ext cx="149901" cy="749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0973" y="2960662"/>
            <a:ext cx="165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ИЗЛОЖЕНОСТ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28764" y="2932031"/>
            <a:ext cx="1706136" cy="4125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228763" y="2932031"/>
            <a:ext cx="180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Почетак</a:t>
            </a:r>
            <a:r>
              <a:rPr lang="en-US" b="1" dirty="0" smtClean="0"/>
              <a:t> </a:t>
            </a:r>
            <a:r>
              <a:rPr lang="en-US" b="1" dirty="0" err="1" smtClean="0"/>
              <a:t>студије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99657" y="2975225"/>
            <a:ext cx="1681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Појава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13403" y="4232721"/>
            <a:ext cx="86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време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300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2274"/>
    </mc:Choice>
    <mc:Fallback>
      <p:transition spd="slow" advTm="5227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819" y="142705"/>
            <a:ext cx="7886700" cy="1325563"/>
          </a:xfrm>
        </p:spPr>
        <p:txBody>
          <a:bodyPr>
            <a:normAutofit/>
          </a:bodyPr>
          <a:lstStyle/>
          <a:p>
            <a:r>
              <a:rPr lang="en-US" sz="3000" dirty="0" err="1" smtClean="0">
                <a:latin typeface="+mn-lt"/>
              </a:rPr>
              <a:t>Кохортне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студије</a:t>
            </a:r>
            <a:endParaRPr lang="en-US" sz="3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2173"/>
            <a:ext cx="7886700" cy="5251622"/>
          </a:xfrm>
        </p:spPr>
        <p:txBody>
          <a:bodyPr>
            <a:noAutofit/>
          </a:bodyPr>
          <a:lstStyle/>
          <a:p>
            <a:r>
              <a:rPr lang="en-US" altLang="zh-TW" sz="2200" u="sng" dirty="0" err="1"/>
              <a:t>Повећава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ли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одређени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штетни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фактор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ризик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за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развој</a:t>
            </a:r>
            <a:r>
              <a:rPr lang="en-US" altLang="zh-TW" sz="2200" u="sng" dirty="0"/>
              <a:t> </a:t>
            </a:r>
            <a:r>
              <a:rPr lang="en-US" altLang="zh-TW" sz="2200" u="sng" dirty="0" err="1"/>
              <a:t>болести</a:t>
            </a:r>
            <a:r>
              <a:rPr lang="en-US" altLang="zh-TW" sz="2200" u="sng" dirty="0"/>
              <a:t>?</a:t>
            </a:r>
          </a:p>
          <a:p>
            <a:endParaRPr lang="en-US" sz="2200" dirty="0"/>
          </a:p>
          <a:p>
            <a:r>
              <a:rPr lang="hr-HR" sz="2200" dirty="0" err="1"/>
              <a:t>Н</a:t>
            </a:r>
            <a:r>
              <a:rPr lang="ru-RU" sz="2200" dirty="0"/>
              <a:t>а </a:t>
            </a:r>
            <a:r>
              <a:rPr lang="ru-RU" sz="2200" dirty="0" err="1"/>
              <a:t>почетку</a:t>
            </a:r>
            <a:r>
              <a:rPr lang="ru-RU" sz="2200" dirty="0"/>
              <a:t> се </a:t>
            </a:r>
            <a:r>
              <a:rPr lang="ru-RU" sz="2200" dirty="0" err="1"/>
              <a:t>обликује</a:t>
            </a:r>
            <a:r>
              <a:rPr lang="ru-RU" sz="2200" dirty="0"/>
              <a:t> </a:t>
            </a:r>
            <a:r>
              <a:rPr lang="ru-RU" sz="2200" dirty="0" err="1"/>
              <a:t>кохорта</a:t>
            </a:r>
            <a:r>
              <a:rPr lang="ru-RU" sz="2200" dirty="0"/>
              <a:t>, скуп</a:t>
            </a:r>
            <a:r>
              <a:rPr lang="hr-HR" sz="2200" dirty="0"/>
              <a:t> </a:t>
            </a:r>
            <a:r>
              <a:rPr lang="ru-RU" sz="2200" dirty="0" err="1"/>
              <a:t>испитаника</a:t>
            </a:r>
            <a:r>
              <a:rPr lang="ru-RU" sz="2200" dirty="0"/>
              <a:t> </a:t>
            </a:r>
            <a:r>
              <a:rPr lang="ru-RU" sz="2200" dirty="0" err="1"/>
              <a:t>који</a:t>
            </a:r>
            <a:r>
              <a:rPr lang="ru-RU" sz="2200" dirty="0"/>
              <a:t> </a:t>
            </a:r>
            <a:r>
              <a:rPr lang="ru-RU" sz="2200" dirty="0" err="1"/>
              <a:t>немају</a:t>
            </a:r>
            <a:r>
              <a:rPr lang="hr-HR" sz="2200" dirty="0"/>
              <a:t> </a:t>
            </a:r>
            <a:r>
              <a:rPr lang="ru-RU" sz="2200" dirty="0"/>
              <a:t>исход </a:t>
            </a:r>
            <a:r>
              <a:rPr lang="ru-RU" sz="2200" dirty="0" err="1"/>
              <a:t>који</a:t>
            </a:r>
            <a:r>
              <a:rPr lang="ru-RU" sz="2200" dirty="0"/>
              <a:t> </a:t>
            </a:r>
            <a:r>
              <a:rPr lang="ru-RU" sz="2200" dirty="0" err="1"/>
              <a:t>желимо</a:t>
            </a:r>
            <a:r>
              <a:rPr lang="ru-RU" sz="2200" dirty="0"/>
              <a:t> </a:t>
            </a:r>
            <a:r>
              <a:rPr lang="hr-HR" sz="2200" dirty="0" err="1"/>
              <a:t>да</a:t>
            </a:r>
            <a:r>
              <a:rPr lang="hr-HR" sz="2200" dirty="0"/>
              <a:t> </a:t>
            </a:r>
            <a:r>
              <a:rPr lang="hr-HR" sz="2200" dirty="0" err="1"/>
              <a:t>пратимо</a:t>
            </a:r>
            <a:r>
              <a:rPr lang="ru-RU" sz="2200" dirty="0"/>
              <a:t>; он</a:t>
            </a:r>
            <a:r>
              <a:rPr lang="hr-HR" sz="2200" dirty="0" err="1"/>
              <a:t>и</a:t>
            </a:r>
            <a:r>
              <a:rPr lang="ru-RU" sz="2200" dirty="0"/>
              <a:t> се </a:t>
            </a:r>
            <a:r>
              <a:rPr lang="ru-RU" sz="2200" dirty="0" err="1"/>
              <a:t>разврста</a:t>
            </a:r>
            <a:r>
              <a:rPr lang="hr-HR" sz="2200" dirty="0" err="1"/>
              <a:t>вају</a:t>
            </a:r>
            <a:r>
              <a:rPr lang="ru-RU" sz="2200" dirty="0"/>
              <a:t> у две </a:t>
            </a:r>
            <a:r>
              <a:rPr lang="hr-HR" sz="2200" dirty="0" err="1"/>
              <a:t>групе</a:t>
            </a:r>
            <a:r>
              <a:rPr lang="hr-HR" sz="2200" dirty="0"/>
              <a:t> </a:t>
            </a:r>
            <a:r>
              <a:rPr lang="ru-RU" sz="2200" dirty="0"/>
              <a:t>на</a:t>
            </a:r>
            <a:r>
              <a:rPr lang="hr-HR" sz="2200" dirty="0"/>
              <a:t> </a:t>
            </a:r>
            <a:r>
              <a:rPr lang="hr-HR" sz="2200" dirty="0" err="1"/>
              <a:t>основу</a:t>
            </a:r>
            <a:r>
              <a:rPr lang="hr-HR" sz="2200" dirty="0"/>
              <a:t> </a:t>
            </a:r>
            <a:r>
              <a:rPr lang="ru-RU" sz="2200" dirty="0" err="1"/>
              <a:t>изложености</a:t>
            </a:r>
            <a:r>
              <a:rPr lang="ru-RU" sz="2200" dirty="0"/>
              <a:t> </a:t>
            </a:r>
            <a:r>
              <a:rPr lang="ru-RU" sz="2200" dirty="0" err="1"/>
              <a:t>испитиваном</a:t>
            </a:r>
            <a:r>
              <a:rPr lang="ru-RU" sz="2200" dirty="0"/>
              <a:t> </a:t>
            </a:r>
            <a:r>
              <a:rPr lang="hr-HR" sz="2200" dirty="0" err="1"/>
              <a:t>фактору</a:t>
            </a:r>
            <a:r>
              <a:rPr lang="ru-RU" sz="2200" dirty="0"/>
              <a:t>, а потом се </a:t>
            </a:r>
            <a:r>
              <a:rPr lang="ru-RU" sz="2200" dirty="0" err="1"/>
              <a:t>испитаници</a:t>
            </a:r>
            <a:r>
              <a:rPr lang="hr-HR" sz="2200" dirty="0"/>
              <a:t> </a:t>
            </a:r>
            <a:r>
              <a:rPr lang="ru-RU" sz="2200" dirty="0" err="1"/>
              <a:t>прате</a:t>
            </a:r>
            <a:r>
              <a:rPr lang="ru-RU" sz="2200" dirty="0"/>
              <a:t> (</a:t>
            </a:r>
            <a:r>
              <a:rPr lang="ru-RU" sz="2200" dirty="0" err="1"/>
              <a:t>проспективно</a:t>
            </a:r>
            <a:r>
              <a:rPr lang="ru-RU" sz="2200" dirty="0"/>
              <a:t> </a:t>
            </a:r>
            <a:r>
              <a:rPr lang="ru-RU" sz="2200" dirty="0" err="1"/>
              <a:t>истраживање</a:t>
            </a:r>
            <a:r>
              <a:rPr lang="ru-RU" sz="2200" dirty="0"/>
              <a:t>), у </a:t>
            </a:r>
            <a:r>
              <a:rPr lang="ru-RU" sz="2200" dirty="0" err="1"/>
              <a:t>односу</a:t>
            </a:r>
            <a:r>
              <a:rPr lang="ru-RU" sz="2200" dirty="0"/>
              <a:t> на </a:t>
            </a:r>
            <a:r>
              <a:rPr lang="ru-RU" sz="2200" dirty="0" err="1"/>
              <a:t>тај</a:t>
            </a:r>
            <a:r>
              <a:rPr lang="ru-RU" sz="2200" dirty="0"/>
              <a:t> исход</a:t>
            </a:r>
            <a:endParaRPr lang="hr-HR" sz="2200" dirty="0"/>
          </a:p>
          <a:p>
            <a:r>
              <a:rPr lang="bg-BG" sz="2200" dirty="0"/>
              <a:t>мери </a:t>
            </a:r>
            <a:r>
              <a:rPr lang="bg-BG" sz="2200" dirty="0" err="1"/>
              <a:t>инциденцу</a:t>
            </a:r>
            <a:r>
              <a:rPr lang="bg-BG" sz="2200" dirty="0"/>
              <a:t> (</a:t>
            </a:r>
            <a:r>
              <a:rPr lang="bg-BG" sz="2200" dirty="0" err="1"/>
              <a:t>појав</a:t>
            </a:r>
            <a:r>
              <a:rPr lang="hr-HR" sz="2200" dirty="0" err="1"/>
              <a:t>у</a:t>
            </a:r>
            <a:r>
              <a:rPr lang="bg-BG" sz="2200" dirty="0"/>
              <a:t>, </a:t>
            </a:r>
            <a:r>
              <a:rPr lang="bg-BG" sz="2200" dirty="0" err="1"/>
              <a:t>апсолутни</a:t>
            </a:r>
            <a:r>
              <a:rPr lang="bg-BG" sz="2200" dirty="0"/>
              <a:t> </a:t>
            </a:r>
            <a:r>
              <a:rPr lang="bg-BG" sz="2200" dirty="0" err="1"/>
              <a:t>ризик</a:t>
            </a:r>
            <a:r>
              <a:rPr lang="bg-BG" sz="2200" dirty="0"/>
              <a:t>) болести (</a:t>
            </a:r>
            <a:r>
              <a:rPr lang="bg-BG" sz="2200" dirty="0" err="1"/>
              <a:t>број</a:t>
            </a:r>
            <a:r>
              <a:rPr lang="bg-BG" sz="2200" dirty="0"/>
              <a:t> </a:t>
            </a:r>
            <a:r>
              <a:rPr lang="bg-BG" sz="2200" dirty="0" err="1"/>
              <a:t>нових</a:t>
            </a:r>
            <a:r>
              <a:rPr lang="hr-HR" sz="2200" dirty="0"/>
              <a:t> </a:t>
            </a:r>
            <a:r>
              <a:rPr lang="bg-BG" sz="2200" dirty="0" err="1"/>
              <a:t>случајева</a:t>
            </a:r>
            <a:r>
              <a:rPr lang="bg-BG" sz="2200" dirty="0"/>
              <a:t> болести у </a:t>
            </a:r>
            <a:r>
              <a:rPr lang="bg-BG" sz="2200" dirty="0" err="1"/>
              <a:t>дефини</a:t>
            </a:r>
            <a:r>
              <a:rPr lang="hr-HR" sz="2200" dirty="0" err="1"/>
              <a:t>саној</a:t>
            </a:r>
            <a:r>
              <a:rPr lang="hr-HR" sz="2200" dirty="0"/>
              <a:t> </a:t>
            </a:r>
            <a:r>
              <a:rPr lang="bg-BG" sz="2200" dirty="0" err="1"/>
              <a:t>популацији</a:t>
            </a:r>
            <a:r>
              <a:rPr lang="bg-BG" sz="2200" dirty="0"/>
              <a:t> </a:t>
            </a:r>
            <a:r>
              <a:rPr lang="bg-BG" sz="2200" dirty="0" err="1"/>
              <a:t>кроз</a:t>
            </a:r>
            <a:r>
              <a:rPr lang="bg-BG" sz="2200" dirty="0"/>
              <a:t> </a:t>
            </a:r>
            <a:r>
              <a:rPr lang="bg-BG" sz="2200" dirty="0" err="1"/>
              <a:t>одређено</a:t>
            </a:r>
            <a:r>
              <a:rPr lang="bg-BG" sz="2200" dirty="0"/>
              <a:t> време)</a:t>
            </a:r>
            <a:endParaRPr lang="hr-HR" sz="2200" dirty="0"/>
          </a:p>
          <a:p>
            <a:r>
              <a:rPr lang="bg-BG" sz="2200" dirty="0" err="1"/>
              <a:t>процењује</a:t>
            </a:r>
            <a:r>
              <a:rPr lang="bg-BG" sz="2200" dirty="0"/>
              <a:t> </a:t>
            </a:r>
            <a:r>
              <a:rPr lang="bg-BG" sz="2200" dirty="0" err="1"/>
              <a:t>узрочну</a:t>
            </a:r>
            <a:r>
              <a:rPr lang="bg-BG" sz="2200" dirty="0"/>
              <a:t> </a:t>
            </a:r>
            <a:r>
              <a:rPr lang="bg-BG" sz="2200" dirty="0" err="1"/>
              <a:t>повезаност</a:t>
            </a:r>
            <a:endParaRPr lang="hr-HR" sz="2200" dirty="0"/>
          </a:p>
          <a:p>
            <a:r>
              <a:rPr lang="bg-BG" sz="2200" dirty="0"/>
              <a:t>релативни </a:t>
            </a:r>
            <a:r>
              <a:rPr lang="bg-BG" sz="2200" dirty="0" err="1"/>
              <a:t>ризик</a:t>
            </a:r>
            <a:r>
              <a:rPr lang="bg-BG" sz="2200" dirty="0"/>
              <a:t>: о</a:t>
            </a:r>
            <a:r>
              <a:rPr lang="hr-HR" sz="2200" dirty="0" err="1"/>
              <a:t>днос</a:t>
            </a:r>
            <a:r>
              <a:rPr lang="bg-BG" sz="2200" dirty="0"/>
              <a:t> </a:t>
            </a:r>
            <a:r>
              <a:rPr lang="bg-BG" sz="2200" dirty="0" err="1"/>
              <a:t>инцидене</a:t>
            </a:r>
            <a:r>
              <a:rPr lang="bg-BG" sz="2200" dirty="0"/>
              <a:t> у </a:t>
            </a:r>
            <a:r>
              <a:rPr lang="hr-HR" sz="2200" dirty="0" err="1"/>
              <a:t>групи</a:t>
            </a:r>
            <a:r>
              <a:rPr lang="hr-HR" sz="2200" dirty="0"/>
              <a:t> </a:t>
            </a:r>
            <a:r>
              <a:rPr lang="bg-BG" sz="2200" dirty="0" err="1"/>
              <a:t>изложених</a:t>
            </a:r>
            <a:r>
              <a:rPr lang="bg-BG" sz="2200" dirty="0"/>
              <a:t> </a:t>
            </a:r>
            <a:r>
              <a:rPr lang="bg-BG" sz="2200" dirty="0" err="1" smtClean="0"/>
              <a:t>према</a:t>
            </a:r>
            <a:r>
              <a:rPr lang="hr-HR" sz="2200" dirty="0" smtClean="0"/>
              <a:t> </a:t>
            </a:r>
            <a:r>
              <a:rPr lang="bg-BG" sz="2200" dirty="0" err="1" smtClean="0"/>
              <a:t>инциденци</a:t>
            </a:r>
            <a:r>
              <a:rPr lang="bg-BG" sz="2200" dirty="0" smtClean="0"/>
              <a:t> </a:t>
            </a:r>
            <a:r>
              <a:rPr lang="bg-BG" sz="2200" dirty="0"/>
              <a:t>у </a:t>
            </a:r>
            <a:r>
              <a:rPr lang="hr-HR" sz="2200" dirty="0" err="1"/>
              <a:t>групи</a:t>
            </a:r>
            <a:r>
              <a:rPr lang="hr-HR" sz="2200" dirty="0"/>
              <a:t> </a:t>
            </a:r>
            <a:r>
              <a:rPr lang="bg-BG" sz="2200" dirty="0" err="1"/>
              <a:t>неизложених</a:t>
            </a:r>
            <a:endParaRPr lang="hr-HR" sz="2200" dirty="0"/>
          </a:p>
          <a:p>
            <a:r>
              <a:rPr lang="bg-BG" sz="2200" dirty="0" err="1" smtClean="0"/>
              <a:t>истраживање</a:t>
            </a:r>
            <a:r>
              <a:rPr lang="bg-BG" sz="2200" dirty="0" smtClean="0"/>
              <a:t> </a:t>
            </a:r>
            <a:r>
              <a:rPr lang="bg-BG" sz="2200" dirty="0" err="1"/>
              <a:t>етиологије</a:t>
            </a:r>
            <a:r>
              <a:rPr lang="bg-BG" sz="2200" dirty="0"/>
              <a:t> и </a:t>
            </a:r>
            <a:r>
              <a:rPr lang="bg-BG" sz="2200" dirty="0" err="1"/>
              <a:t>прогнозе</a:t>
            </a:r>
            <a:r>
              <a:rPr lang="bg-BG" sz="2200" dirty="0"/>
              <a:t> болести, </a:t>
            </a:r>
            <a:r>
              <a:rPr lang="bg-BG" sz="2200" dirty="0" err="1"/>
              <a:t>учинка</a:t>
            </a:r>
            <a:r>
              <a:rPr lang="bg-BG" sz="2200" dirty="0"/>
              <a:t> </a:t>
            </a:r>
            <a:r>
              <a:rPr lang="bg-BG" sz="2200" dirty="0" err="1"/>
              <a:t>лечења</a:t>
            </a:r>
            <a:r>
              <a:rPr lang="bg-BG" sz="2200" dirty="0"/>
              <a:t> и </a:t>
            </a:r>
            <a:r>
              <a:rPr lang="bg-BG" sz="2200" dirty="0" err="1" smtClean="0"/>
              <a:t>сл</a:t>
            </a:r>
            <a:r>
              <a:rPr lang="hr-HR" sz="2200" dirty="0" smtClean="0"/>
              <a:t>.</a:t>
            </a:r>
            <a:endParaRPr lang="hr-H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57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0079"/>
    </mc:Choice>
    <mc:Fallback>
      <p:transition spd="slow" advTm="21007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98701"/>
          </a:xfrm>
        </p:spPr>
        <p:txBody>
          <a:bodyPr>
            <a:normAutofit/>
          </a:bodyPr>
          <a:lstStyle/>
          <a:p>
            <a:r>
              <a:rPr lang="en-US" sz="3000" dirty="0" err="1" smtClean="0">
                <a:latin typeface="+mn-lt"/>
              </a:rPr>
              <a:t>Формирање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кохортне</a:t>
            </a:r>
            <a:r>
              <a:rPr lang="en-US" sz="3000" dirty="0" smtClean="0">
                <a:latin typeface="+mn-lt"/>
              </a:rPr>
              <a:t> </a:t>
            </a:r>
            <a:r>
              <a:rPr lang="en-US" sz="3000" dirty="0" err="1" smtClean="0">
                <a:latin typeface="+mn-lt"/>
              </a:rPr>
              <a:t>групе</a:t>
            </a:r>
            <a:endParaRPr lang="en-US" sz="3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6822"/>
            <a:ext cx="7886700" cy="504014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bg-BG" dirty="0"/>
              <a:t>Избор </a:t>
            </a:r>
            <a:r>
              <a:rPr lang="bg-BG" dirty="0" err="1" smtClean="0"/>
              <a:t>кохорте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bg-BG" dirty="0" err="1" smtClean="0"/>
              <a:t>Обезбеђење</a:t>
            </a:r>
            <a:r>
              <a:rPr lang="bg-BG" dirty="0" smtClean="0"/>
              <a:t> </a:t>
            </a:r>
            <a:r>
              <a:rPr lang="bg-BG" dirty="0" err="1"/>
              <a:t>података</a:t>
            </a:r>
            <a:r>
              <a:rPr lang="bg-BG" dirty="0"/>
              <a:t> о </a:t>
            </a:r>
            <a:r>
              <a:rPr lang="bg-BG" dirty="0" err="1" smtClean="0"/>
              <a:t>изложености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bg-BG" dirty="0" smtClean="0"/>
              <a:t>Подела </a:t>
            </a:r>
            <a:r>
              <a:rPr lang="bg-BG" dirty="0"/>
              <a:t>на </a:t>
            </a:r>
            <a:r>
              <a:rPr lang="bg-BG" dirty="0" err="1"/>
              <a:t>изложене</a:t>
            </a:r>
            <a:r>
              <a:rPr lang="bg-BG" dirty="0"/>
              <a:t> и </a:t>
            </a:r>
            <a:r>
              <a:rPr lang="bg-BG" dirty="0" err="1"/>
              <a:t>неизложене</a:t>
            </a:r>
            <a:r>
              <a:rPr lang="bg-BG" dirty="0"/>
              <a:t> </a:t>
            </a:r>
            <a:r>
              <a:rPr lang="bg-BG" dirty="0" err="1" smtClean="0"/>
              <a:t>агенсу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bg-BG" dirty="0" err="1" smtClean="0"/>
              <a:t>Праћење</a:t>
            </a:r>
            <a:r>
              <a:rPr lang="bg-BG" dirty="0" smtClean="0"/>
              <a:t> </a:t>
            </a:r>
            <a:r>
              <a:rPr lang="bg-BG" dirty="0" err="1"/>
              <a:t>учесталости</a:t>
            </a:r>
            <a:r>
              <a:rPr lang="bg-BG" dirty="0"/>
              <a:t> </a:t>
            </a:r>
            <a:r>
              <a:rPr lang="bg-BG" dirty="0" err="1" smtClean="0"/>
              <a:t>обољевања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bg-BG" dirty="0" err="1" smtClean="0"/>
              <a:t>Утврђивање</a:t>
            </a:r>
            <a:r>
              <a:rPr lang="bg-BG" dirty="0" smtClean="0"/>
              <a:t> </a:t>
            </a:r>
            <a:r>
              <a:rPr lang="bg-BG" dirty="0" err="1"/>
              <a:t>пропорције</a:t>
            </a:r>
            <a:r>
              <a:rPr lang="bg-BG" dirty="0"/>
              <a:t> </a:t>
            </a:r>
            <a:r>
              <a:rPr lang="bg-BG" dirty="0" err="1"/>
              <a:t>оболелих</a:t>
            </a:r>
            <a:r>
              <a:rPr lang="bg-BG" dirty="0"/>
              <a:t> </a:t>
            </a:r>
            <a:r>
              <a:rPr lang="bg-BG" dirty="0" err="1"/>
              <a:t>међу</a:t>
            </a:r>
            <a:r>
              <a:rPr lang="bg-BG" dirty="0"/>
              <a:t> </a:t>
            </a:r>
            <a:r>
              <a:rPr lang="bg-BG" dirty="0" err="1"/>
              <a:t>изложеним</a:t>
            </a:r>
            <a:r>
              <a:rPr lang="bg-BG" dirty="0"/>
              <a:t> и </a:t>
            </a:r>
            <a:r>
              <a:rPr lang="bg-BG" dirty="0" err="1"/>
              <a:t>неизложеним</a:t>
            </a:r>
            <a:r>
              <a:rPr lang="bg-BG" dirty="0"/>
              <a:t> </a:t>
            </a:r>
            <a:r>
              <a:rPr lang="bg-BG" dirty="0" err="1"/>
              <a:t>особама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011DB-900C-EC40-B4E0-7319A2E0128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Кохортне 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216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3197"/>
    </mc:Choice>
    <mc:Fallback>
      <p:transition spd="slow" advTm="2319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621</TotalTime>
  <Words>760</Words>
  <Application>Microsoft Office PowerPoint</Application>
  <PresentationFormat>On-screen Show (4:3)</PresentationFormat>
  <Paragraphs>214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Кохортне студије: дизајн, применљивост и интерпретација резултата </vt:lpstr>
      <vt:lpstr>ЕПИДЕМИОЛОШКЕ СТУДИЈЕ</vt:lpstr>
      <vt:lpstr>Дизајн кохортне студије </vt:lpstr>
      <vt:lpstr>Slide 4</vt:lpstr>
      <vt:lpstr>Slide 5</vt:lpstr>
      <vt:lpstr>Slide 6</vt:lpstr>
      <vt:lpstr>Slide 7</vt:lpstr>
      <vt:lpstr>Кохортне студије</vt:lpstr>
      <vt:lpstr>Формирање кохортне групе</vt:lpstr>
      <vt:lpstr>Slide 10</vt:lpstr>
      <vt:lpstr>Интерпретација резултата</vt:lpstr>
      <vt:lpstr>Интерпретација (2)</vt:lpstr>
      <vt:lpstr>Интерпретација (3)</vt:lpstr>
      <vt:lpstr>Клинички проблеми у дизајну</vt:lpstr>
      <vt:lpstr>Предности кохортних студија</vt:lpstr>
      <vt:lpstr>Недостаци (ограничења) кохортних студија</vt:lpstr>
      <vt:lpstr>Значајност појединих врста истраживања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Кохортне студије: дизајн, применљивост и интерпретација резултата </dc:title>
  <dc:creator>Microsoft Office User</dc:creator>
  <cp:lastModifiedBy>Windows User</cp:lastModifiedBy>
  <cp:revision>53</cp:revision>
  <dcterms:created xsi:type="dcterms:W3CDTF">2020-09-17T09:55:55Z</dcterms:created>
  <dcterms:modified xsi:type="dcterms:W3CDTF">2020-09-27T16:18:12Z</dcterms:modified>
</cp:coreProperties>
</file>