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60" r:id="rId1"/>
  </p:sldMasterIdLst>
  <p:notesMasterIdLst>
    <p:notesMasterId r:id="rId19"/>
  </p:notesMasterIdLst>
  <p:handoutMasterIdLst>
    <p:handoutMasterId r:id="rId20"/>
  </p:handoutMasterIdLst>
  <p:sldIdLst>
    <p:sldId id="256" r:id="rId2"/>
    <p:sldId id="268" r:id="rId3"/>
    <p:sldId id="257" r:id="rId4"/>
    <p:sldId id="269" r:id="rId5"/>
    <p:sldId id="275" r:id="rId6"/>
    <p:sldId id="276" r:id="rId7"/>
    <p:sldId id="277" r:id="rId8"/>
    <p:sldId id="272" r:id="rId9"/>
    <p:sldId id="274" r:id="rId10"/>
    <p:sldId id="270" r:id="rId11"/>
    <p:sldId id="259" r:id="rId12"/>
    <p:sldId id="260" r:id="rId13"/>
    <p:sldId id="261" r:id="rId14"/>
    <p:sldId id="262" r:id="rId15"/>
    <p:sldId id="278" r:id="rId16"/>
    <p:sldId id="279" r:id="rId17"/>
    <p:sldId id="267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00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32767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A111915-BE36-4E01-A7E5-04B1672EAD32}" styleName="Light Style 2 - Accent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EB9631B5-78F2-41C9-869B-9F39066F8104}" styleName="Medium Style 3 - 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4C1A8A3-306A-4EB7-A6B1-4F7E0EB9C5D6}" styleName="Medium Style 3 - Accent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A488322-F2BA-4B5B-9748-0D474271808F}" styleName="Medium Style 3 - 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793D81CF-94F2-401A-BA57-92F5A7B2D0C5}" styleName="Medium Styl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854"/>
    <p:restoredTop sz="96341"/>
  </p:normalViewPr>
  <p:slideViewPr>
    <p:cSldViewPr snapToGrid="0" snapToObjects="1">
      <p:cViewPr>
        <p:scale>
          <a:sx n="60" d="100"/>
          <a:sy n="60" d="100"/>
        </p:scale>
        <p:origin x="-2052" y="-3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191C51E-CA71-C848-9F0E-DD4DBA6B19AB}" type="datetimeFigureOut">
              <a:rPr lang="en-US" smtClean="0"/>
              <a:pPr/>
              <a:t>9/27/2020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7E96BB1-F2C4-374A-9872-0F832FA923C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533143159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FDE5428-17C3-2442-8DEE-0F82F5F4C961}" type="datetimeFigureOut">
              <a:rPr lang="en-US" smtClean="0"/>
              <a:pPr/>
              <a:t>9/27/2020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3437634-E330-C742-8F34-35BF3D9B252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827287093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3437634-E330-C742-8F34-35BF3D9B2521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40504137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3437634-E330-C742-8F34-35BF3D9B2521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16658160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3437634-E330-C742-8F34-35BF3D9B2521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8952137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3437634-E330-C742-8F34-35BF3D9B2521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0282766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6276FA-830A-6241-AA87-B9A4DF5A59FD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12F521-BE90-6A40-82B0-C5E24E0BAB67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E2168-BC44-4A44-95DF-249E8E8B7E07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FF818F-1E7F-0547-9358-5BD24A24C0F5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079ADB-A3F6-E047-9BCD-D00D36EEA39D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5325B-FFBD-EB41-A6C2-7FC1611D73D8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305C39-6D9C-604A-B824-F5F429A3723E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73F91-0E59-B141-8720-B5D3794EC81D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B6A28A-8EC1-524E-82E7-6CD0BC4552AC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FE94B9-8DEA-0943-BB8F-C5BF1B82EA03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BC732D-4EFE-784C-98C0-BD50DA95E4AA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41A0DC-C777-C94C-B2E2-4240E38CFA9D}" type="datetime1">
              <a:rPr lang="en-US" smtClean="0"/>
              <a:pPr/>
              <a:t>9/27/2020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B011DB-900C-EC40-B4E0-7319A2E0128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391877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altLang="en-US" sz="2400" kern="0" dirty="0">
                <a:solidFill>
                  <a:srgbClr val="000000"/>
                </a:solidFill>
                <a:latin typeface="Arial"/>
              </a:rPr>
              <a:t/>
            </a:r>
            <a:br>
              <a:rPr lang="en-US" altLang="en-US" sz="2400" kern="0" dirty="0">
                <a:solidFill>
                  <a:srgbClr val="000000"/>
                </a:solidFill>
                <a:latin typeface="Arial"/>
              </a:rPr>
            </a:br>
            <a:r>
              <a:rPr lang="en-US" altLang="en-US" sz="3000" b="1" kern="0" dirty="0" err="1">
                <a:solidFill>
                  <a:srgbClr val="000000"/>
                </a:solidFill>
                <a:latin typeface="+mn-lt"/>
              </a:rPr>
              <a:t>Кохортне</a:t>
            </a:r>
            <a:r>
              <a:rPr lang="en-US" altLang="en-US" sz="3000" b="1" kern="0" dirty="0">
                <a:solidFill>
                  <a:srgbClr val="000000"/>
                </a:solidFill>
                <a:latin typeface="+mn-lt"/>
              </a:rPr>
              <a:t> </a:t>
            </a:r>
            <a:r>
              <a:rPr lang="en-US" altLang="en-US" sz="3000" b="1" kern="0" dirty="0" err="1">
                <a:solidFill>
                  <a:srgbClr val="000000"/>
                </a:solidFill>
                <a:latin typeface="+mn-lt"/>
              </a:rPr>
              <a:t>студије</a:t>
            </a:r>
            <a:r>
              <a:rPr lang="en-US" altLang="en-US" sz="3000" b="1" kern="0" dirty="0">
                <a:solidFill>
                  <a:srgbClr val="000000"/>
                </a:solidFill>
                <a:latin typeface="+mn-lt"/>
              </a:rPr>
              <a:t>: </a:t>
            </a:r>
            <a:r>
              <a:rPr lang="en-US" altLang="en-US" sz="3000" b="1" kern="0" dirty="0" err="1">
                <a:solidFill>
                  <a:srgbClr val="000000"/>
                </a:solidFill>
                <a:latin typeface="+mn-lt"/>
              </a:rPr>
              <a:t>дизајн</a:t>
            </a:r>
            <a:r>
              <a:rPr lang="en-US" altLang="en-US" sz="3000" b="1" kern="0" dirty="0">
                <a:solidFill>
                  <a:srgbClr val="000000"/>
                </a:solidFill>
                <a:latin typeface="+mn-lt"/>
              </a:rPr>
              <a:t>, </a:t>
            </a:r>
            <a:r>
              <a:rPr lang="en-US" altLang="en-US" sz="3000" b="1" kern="0" dirty="0" err="1">
                <a:solidFill>
                  <a:srgbClr val="000000"/>
                </a:solidFill>
                <a:latin typeface="+mn-lt"/>
              </a:rPr>
              <a:t>применљивост</a:t>
            </a:r>
            <a:r>
              <a:rPr lang="en-US" altLang="en-US" sz="3000" b="1" kern="0" dirty="0">
                <a:solidFill>
                  <a:srgbClr val="000000"/>
                </a:solidFill>
                <a:latin typeface="+mn-lt"/>
              </a:rPr>
              <a:t> </a:t>
            </a:r>
            <a:r>
              <a:rPr lang="en-US" altLang="en-US" sz="3000" b="1" kern="0" dirty="0" err="1">
                <a:solidFill>
                  <a:srgbClr val="000000"/>
                </a:solidFill>
                <a:latin typeface="+mn-lt"/>
              </a:rPr>
              <a:t>и</a:t>
            </a:r>
            <a:r>
              <a:rPr lang="en-US" altLang="en-US" sz="3000" b="1" kern="0" dirty="0">
                <a:solidFill>
                  <a:srgbClr val="000000"/>
                </a:solidFill>
                <a:latin typeface="+mn-lt"/>
              </a:rPr>
              <a:t> </a:t>
            </a:r>
            <a:r>
              <a:rPr lang="en-US" altLang="en-US" sz="3000" b="1" kern="0" dirty="0" err="1">
                <a:solidFill>
                  <a:srgbClr val="000000"/>
                </a:solidFill>
                <a:latin typeface="+mn-lt"/>
              </a:rPr>
              <a:t>интерпретација</a:t>
            </a:r>
            <a:r>
              <a:rPr lang="en-US" altLang="en-US" sz="3000" b="1" kern="0" dirty="0">
                <a:solidFill>
                  <a:srgbClr val="000000"/>
                </a:solidFill>
                <a:latin typeface="+mn-lt"/>
              </a:rPr>
              <a:t> </a:t>
            </a:r>
            <a:r>
              <a:rPr lang="en-US" altLang="en-US" sz="3000" b="1" kern="0" dirty="0" err="1">
                <a:solidFill>
                  <a:srgbClr val="000000"/>
                </a:solidFill>
                <a:latin typeface="+mn-lt"/>
              </a:rPr>
              <a:t>резултата</a:t>
            </a:r>
            <a:r>
              <a:rPr lang="en-US" altLang="en-US" sz="3000" b="1" kern="0" dirty="0">
                <a:solidFill>
                  <a:srgbClr val="000000"/>
                </a:solidFill>
                <a:latin typeface="+mn-lt"/>
              </a:rPr>
              <a:t/>
            </a:r>
            <a:br>
              <a:rPr lang="en-US" altLang="en-US" sz="3000" b="1" kern="0" dirty="0">
                <a:solidFill>
                  <a:srgbClr val="000000"/>
                </a:solidFill>
                <a:latin typeface="+mn-lt"/>
              </a:rPr>
            </a:br>
            <a:endParaRPr lang="en-US" sz="3000" b="1" dirty="0">
              <a:latin typeface="+mn-lt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758448"/>
            <a:ext cx="6858000" cy="1655762"/>
          </a:xfrm>
        </p:spPr>
        <p:txBody>
          <a:bodyPr/>
          <a:lstStyle/>
          <a:p>
            <a:pPr lvl="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</a:pPr>
            <a:r>
              <a:rPr lang="en-US" altLang="en-US" sz="2000" kern="0" dirty="0" err="1">
                <a:solidFill>
                  <a:srgbClr val="000000"/>
                </a:solidFill>
              </a:rPr>
              <a:t>Интегрисане</a:t>
            </a:r>
            <a:r>
              <a:rPr lang="en-US" altLang="en-US" sz="2000" kern="0" dirty="0">
                <a:solidFill>
                  <a:srgbClr val="000000"/>
                </a:solidFill>
              </a:rPr>
              <a:t> </a:t>
            </a:r>
            <a:r>
              <a:rPr lang="en-US" altLang="en-US" sz="2000" kern="0" dirty="0" err="1">
                <a:solidFill>
                  <a:srgbClr val="000000"/>
                </a:solidFill>
              </a:rPr>
              <a:t>академске</a:t>
            </a:r>
            <a:r>
              <a:rPr lang="en-US" altLang="en-US" sz="2000" kern="0" dirty="0">
                <a:solidFill>
                  <a:srgbClr val="000000"/>
                </a:solidFill>
              </a:rPr>
              <a:t> </a:t>
            </a:r>
            <a:r>
              <a:rPr lang="en-US" altLang="en-US" sz="2000" kern="0" dirty="0" err="1">
                <a:solidFill>
                  <a:srgbClr val="000000"/>
                </a:solidFill>
              </a:rPr>
              <a:t>студије</a:t>
            </a:r>
            <a:r>
              <a:rPr lang="en-US" altLang="en-US" sz="2000" kern="0" dirty="0">
                <a:solidFill>
                  <a:srgbClr val="000000"/>
                </a:solidFill>
              </a:rPr>
              <a:t> </a:t>
            </a:r>
            <a:r>
              <a:rPr lang="en-US" altLang="en-US" sz="2000" kern="0" dirty="0" err="1">
                <a:solidFill>
                  <a:srgbClr val="000000"/>
                </a:solidFill>
              </a:rPr>
              <a:t>фармације</a:t>
            </a:r>
            <a:r>
              <a:rPr lang="en-US" altLang="en-US" sz="2000" kern="0" dirty="0">
                <a:solidFill>
                  <a:srgbClr val="000000"/>
                </a:solidFill>
              </a:rPr>
              <a:t/>
            </a:r>
            <a:br>
              <a:rPr lang="en-US" altLang="en-US" sz="2000" kern="0" dirty="0">
                <a:solidFill>
                  <a:srgbClr val="000000"/>
                </a:solidFill>
              </a:rPr>
            </a:br>
            <a:r>
              <a:rPr lang="en-US" altLang="en-US" sz="2000" kern="0" dirty="0">
                <a:solidFill>
                  <a:srgbClr val="000000"/>
                </a:solidFill>
              </a:rPr>
              <a:t>Д04 </a:t>
            </a:r>
            <a:r>
              <a:rPr lang="x-none" altLang="en-US" sz="2000" kern="0" dirty="0" smtClean="0">
                <a:solidFill>
                  <a:srgbClr val="000000"/>
                </a:solidFill>
              </a:rPr>
              <a:t>Фармако</a:t>
            </a:r>
            <a:r>
              <a:rPr lang="en-US" altLang="en-US" sz="2000" kern="0" dirty="0" err="1" smtClean="0">
                <a:solidFill>
                  <a:srgbClr val="000000"/>
                </a:solidFill>
              </a:rPr>
              <a:t>епидемиологија</a:t>
            </a:r>
            <a:endParaRPr lang="en-US" altLang="en-US" sz="2000" kern="0" dirty="0" smtClean="0">
              <a:solidFill>
                <a:srgbClr val="000000"/>
              </a:solidFill>
            </a:endParaRPr>
          </a:p>
          <a:p>
            <a:pPr lvl="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</a:pPr>
            <a:r>
              <a:rPr lang="en-US" altLang="en-US" sz="2000" kern="0" dirty="0">
                <a:solidFill>
                  <a:srgbClr val="000000"/>
                </a:solidFill>
              </a:rPr>
              <a:t>7. </a:t>
            </a:r>
            <a:r>
              <a:rPr lang="en-US" altLang="en-US" sz="2000" kern="0" dirty="0" err="1">
                <a:solidFill>
                  <a:srgbClr val="000000"/>
                </a:solidFill>
              </a:rPr>
              <a:t>н</a:t>
            </a:r>
            <a:r>
              <a:rPr lang="en-US" altLang="en-US" sz="2000" kern="0" dirty="0" err="1" smtClean="0">
                <a:solidFill>
                  <a:srgbClr val="000000"/>
                </a:solidFill>
              </a:rPr>
              <a:t>едеља</a:t>
            </a:r>
            <a:r>
              <a:rPr lang="en-US" altLang="en-US" sz="2000" kern="0" dirty="0" smtClean="0">
                <a:solidFill>
                  <a:srgbClr val="000000"/>
                </a:solidFill>
              </a:rPr>
              <a:t> </a:t>
            </a:r>
            <a:r>
              <a:rPr lang="en-US" altLang="en-US" sz="2000" kern="0" dirty="0" err="1" smtClean="0">
                <a:solidFill>
                  <a:srgbClr val="000000"/>
                </a:solidFill>
              </a:rPr>
              <a:t>наставе</a:t>
            </a:r>
            <a:endParaRPr lang="en-US" altLang="en-US" sz="2000" kern="0" dirty="0" smtClean="0">
              <a:solidFill>
                <a:srgbClr val="000000"/>
              </a:solidFill>
            </a:endParaRPr>
          </a:p>
          <a:p>
            <a:pPr lvl="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</a:pPr>
            <a:r>
              <a:rPr lang="en-US" altLang="en-US" sz="2000" kern="0" dirty="0" err="1" smtClean="0">
                <a:solidFill>
                  <a:srgbClr val="000000"/>
                </a:solidFill>
              </a:rPr>
              <a:t>доц</a:t>
            </a:r>
            <a:r>
              <a:rPr lang="en-US" altLang="en-US" sz="2000" kern="0" dirty="0" smtClean="0">
                <a:solidFill>
                  <a:srgbClr val="000000"/>
                </a:solidFill>
              </a:rPr>
              <a:t>. </a:t>
            </a:r>
            <a:r>
              <a:rPr lang="en-US" altLang="en-US" sz="2000" kern="0" dirty="0" err="1">
                <a:solidFill>
                  <a:srgbClr val="000000"/>
                </a:solidFill>
              </a:rPr>
              <a:t>др</a:t>
            </a:r>
            <a:r>
              <a:rPr lang="en-US" altLang="en-US" sz="2000" kern="0" dirty="0">
                <a:solidFill>
                  <a:srgbClr val="000000"/>
                </a:solidFill>
              </a:rPr>
              <a:t> </a:t>
            </a:r>
            <a:r>
              <a:rPr lang="en-US" altLang="en-US" sz="2000" kern="0" dirty="0" err="1" smtClean="0">
                <a:solidFill>
                  <a:srgbClr val="000000"/>
                </a:solidFill>
              </a:rPr>
              <a:t>Александра</a:t>
            </a:r>
            <a:r>
              <a:rPr lang="en-US" altLang="en-US" sz="2000" kern="0" dirty="0" smtClean="0">
                <a:solidFill>
                  <a:srgbClr val="000000"/>
                </a:solidFill>
              </a:rPr>
              <a:t> </a:t>
            </a:r>
            <a:r>
              <a:rPr lang="en-US" altLang="en-US" sz="2000" kern="0" dirty="0" err="1" smtClean="0">
                <a:solidFill>
                  <a:srgbClr val="000000"/>
                </a:solidFill>
              </a:rPr>
              <a:t>Стојановић</a:t>
            </a:r>
            <a:endParaRPr lang="en-US" altLang="en-US" sz="2000" kern="0" dirty="0">
              <a:solidFill>
                <a:srgbClr val="000000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2708859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11446"/>
    </mc:Choice>
    <mc:Fallback>
      <p:transition spd="slow" advTm="11446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2254830" y="1693718"/>
            <a:ext cx="2389909" cy="1059873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2499016" y="2038988"/>
            <a:ext cx="1901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FF0000"/>
                </a:solidFill>
              </a:rPr>
              <a:t>ИЗЛОЖЕНИ</a:t>
            </a:r>
            <a:endParaRPr lang="en-US" b="1" dirty="0">
              <a:solidFill>
                <a:srgbClr val="FF0000"/>
              </a:solidFill>
            </a:endParaRPr>
          </a:p>
        </p:txBody>
      </p:sp>
      <p:sp>
        <p:nvSpPr>
          <p:cNvPr id="7" name="Oval 6"/>
          <p:cNvSpPr/>
          <p:nvPr/>
        </p:nvSpPr>
        <p:spPr>
          <a:xfrm>
            <a:off x="5888188" y="1693718"/>
            <a:ext cx="2389909" cy="1059873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6132374" y="2038988"/>
            <a:ext cx="1901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/>
              <a:t>НЕИЗЛОЖЕНИ</a:t>
            </a:r>
            <a:endParaRPr lang="en-US" b="1" dirty="0"/>
          </a:p>
        </p:txBody>
      </p:sp>
      <p:sp>
        <p:nvSpPr>
          <p:cNvPr id="16" name="Down Arrow 15"/>
          <p:cNvSpPr/>
          <p:nvPr/>
        </p:nvSpPr>
        <p:spPr>
          <a:xfrm rot="1227837">
            <a:off x="2348344" y="2609000"/>
            <a:ext cx="256479" cy="1215737"/>
          </a:xfrm>
          <a:prstGeom prst="downArrow">
            <a:avLst>
              <a:gd name="adj1" fmla="val 50000"/>
              <a:gd name="adj2" fmla="val 54051"/>
            </a:avLst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Down Arrow 16"/>
          <p:cNvSpPr/>
          <p:nvPr/>
        </p:nvSpPr>
        <p:spPr>
          <a:xfrm rot="1227837">
            <a:off x="6004134" y="2609001"/>
            <a:ext cx="256479" cy="1215737"/>
          </a:xfrm>
          <a:prstGeom prst="downArrow">
            <a:avLst>
              <a:gd name="adj1" fmla="val 50000"/>
              <a:gd name="adj2" fmla="val 54051"/>
            </a:avLst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Down Arrow 17"/>
          <p:cNvSpPr/>
          <p:nvPr/>
        </p:nvSpPr>
        <p:spPr>
          <a:xfrm rot="20525500">
            <a:off x="4207556" y="2612509"/>
            <a:ext cx="256479" cy="1215737"/>
          </a:xfrm>
          <a:prstGeom prst="downArrow">
            <a:avLst>
              <a:gd name="adj1" fmla="val 50000"/>
              <a:gd name="adj2" fmla="val 54051"/>
            </a:avLst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Down Arrow 18"/>
          <p:cNvSpPr/>
          <p:nvPr/>
        </p:nvSpPr>
        <p:spPr>
          <a:xfrm rot="20525500">
            <a:off x="7930293" y="2612509"/>
            <a:ext cx="256479" cy="1215737"/>
          </a:xfrm>
          <a:prstGeom prst="downArrow">
            <a:avLst>
              <a:gd name="adj1" fmla="val 50000"/>
              <a:gd name="adj2" fmla="val 54051"/>
            </a:avLst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1589812" y="3838228"/>
            <a:ext cx="1330036" cy="665018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1778276" y="3977445"/>
            <a:ext cx="953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з</a:t>
            </a:r>
            <a:r>
              <a:rPr lang="en-US" dirty="0" err="1" smtClean="0"/>
              <a:t>драви</a:t>
            </a:r>
            <a:endParaRPr lang="en-US" dirty="0"/>
          </a:p>
        </p:txBody>
      </p:sp>
      <p:sp>
        <p:nvSpPr>
          <p:cNvPr id="22" name="Oval 21"/>
          <p:cNvSpPr/>
          <p:nvPr/>
        </p:nvSpPr>
        <p:spPr>
          <a:xfrm>
            <a:off x="5223170" y="3831211"/>
            <a:ext cx="1330036" cy="665018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/>
          <p:cNvSpPr txBox="1"/>
          <p:nvPr/>
        </p:nvSpPr>
        <p:spPr>
          <a:xfrm>
            <a:off x="5411634" y="3970428"/>
            <a:ext cx="953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з</a:t>
            </a:r>
            <a:r>
              <a:rPr lang="en-US" dirty="0" err="1" smtClean="0"/>
              <a:t>драви</a:t>
            </a:r>
            <a:endParaRPr lang="en-US" dirty="0"/>
          </a:p>
        </p:txBody>
      </p:sp>
      <p:sp>
        <p:nvSpPr>
          <p:cNvPr id="24" name="Oval 23"/>
          <p:cNvSpPr/>
          <p:nvPr/>
        </p:nvSpPr>
        <p:spPr>
          <a:xfrm>
            <a:off x="3856051" y="3838228"/>
            <a:ext cx="1330036" cy="665018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/>
          <p:cNvSpPr txBox="1"/>
          <p:nvPr/>
        </p:nvSpPr>
        <p:spPr>
          <a:xfrm>
            <a:off x="4026787" y="3970428"/>
            <a:ext cx="11415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>
                <a:solidFill>
                  <a:srgbClr val="FF0000"/>
                </a:solidFill>
              </a:rPr>
              <a:t>болесни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28" name="Oval 27"/>
          <p:cNvSpPr/>
          <p:nvPr/>
        </p:nvSpPr>
        <p:spPr>
          <a:xfrm>
            <a:off x="7613079" y="3838228"/>
            <a:ext cx="1330036" cy="665018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TextBox 28"/>
          <p:cNvSpPr txBox="1"/>
          <p:nvPr/>
        </p:nvSpPr>
        <p:spPr>
          <a:xfrm>
            <a:off x="7783815" y="3970428"/>
            <a:ext cx="11415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>
                <a:solidFill>
                  <a:srgbClr val="FF0000"/>
                </a:solidFill>
              </a:rPr>
              <a:t>болесни</a:t>
            </a:r>
            <a:endParaRPr lang="en-US" dirty="0">
              <a:solidFill>
                <a:srgbClr val="FF0000"/>
              </a:solidFill>
            </a:endParaRPr>
          </a:p>
        </p:txBody>
      </p:sp>
      <p:cxnSp>
        <p:nvCxnSpPr>
          <p:cNvPr id="31" name="Straight Arrow Connector 30"/>
          <p:cNvCxnSpPr/>
          <p:nvPr/>
        </p:nvCxnSpPr>
        <p:spPr>
          <a:xfrm>
            <a:off x="1475509" y="1541837"/>
            <a:ext cx="0" cy="325235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207818" y="1953491"/>
            <a:ext cx="135766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Садашњост</a:t>
            </a:r>
            <a:endParaRPr lang="en-US" dirty="0" smtClean="0"/>
          </a:p>
          <a:p>
            <a:r>
              <a:rPr lang="en-US" dirty="0" smtClean="0"/>
              <a:t>(</a:t>
            </a:r>
            <a:r>
              <a:rPr lang="en-US" dirty="0" err="1" smtClean="0"/>
              <a:t>прошлост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3" name="TextBox 32"/>
          <p:cNvSpPr txBox="1"/>
          <p:nvPr/>
        </p:nvSpPr>
        <p:spPr>
          <a:xfrm>
            <a:off x="72736" y="3752401"/>
            <a:ext cx="141632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/>
              <a:t>Будућност</a:t>
            </a:r>
            <a:endParaRPr lang="en-US" dirty="0" smtClean="0"/>
          </a:p>
          <a:p>
            <a:r>
              <a:rPr lang="en-US" dirty="0" smtClean="0"/>
              <a:t>(</a:t>
            </a:r>
            <a:r>
              <a:rPr lang="en-US" dirty="0" err="1" smtClean="0"/>
              <a:t>садашњост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4" name="Oval 33"/>
          <p:cNvSpPr/>
          <p:nvPr/>
        </p:nvSpPr>
        <p:spPr>
          <a:xfrm>
            <a:off x="666667" y="2599822"/>
            <a:ext cx="238991" cy="257678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53609" y="4374407"/>
            <a:ext cx="238991" cy="257678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Oval 35"/>
          <p:cNvSpPr/>
          <p:nvPr/>
        </p:nvSpPr>
        <p:spPr>
          <a:xfrm>
            <a:off x="647660" y="5594883"/>
            <a:ext cx="238991" cy="257678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Oval 36"/>
          <p:cNvSpPr/>
          <p:nvPr/>
        </p:nvSpPr>
        <p:spPr>
          <a:xfrm>
            <a:off x="647660" y="5950360"/>
            <a:ext cx="238991" cy="257678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TextBox 37"/>
          <p:cNvSpPr txBox="1"/>
          <p:nvPr/>
        </p:nvSpPr>
        <p:spPr>
          <a:xfrm>
            <a:off x="1018309" y="5539056"/>
            <a:ext cx="362643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Тренутак</a:t>
            </a:r>
            <a:r>
              <a:rPr lang="en-US" dirty="0" smtClean="0"/>
              <a:t> </a:t>
            </a:r>
            <a:r>
              <a:rPr lang="en-US" dirty="0" err="1" smtClean="0"/>
              <a:t>формирања</a:t>
            </a:r>
            <a:r>
              <a:rPr lang="en-US" dirty="0" smtClean="0"/>
              <a:t> </a:t>
            </a:r>
            <a:r>
              <a:rPr lang="en-US" dirty="0" err="1" smtClean="0"/>
              <a:t>група</a:t>
            </a:r>
            <a:endParaRPr lang="en-US" dirty="0"/>
          </a:p>
        </p:txBody>
      </p:sp>
      <p:sp>
        <p:nvSpPr>
          <p:cNvPr id="39" name="TextBox 38"/>
          <p:cNvSpPr txBox="1"/>
          <p:nvPr/>
        </p:nvSpPr>
        <p:spPr>
          <a:xfrm>
            <a:off x="1018309" y="5902496"/>
            <a:ext cx="362643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Тренутак</a:t>
            </a:r>
            <a:r>
              <a:rPr lang="en-US" dirty="0" smtClean="0"/>
              <a:t> </a:t>
            </a:r>
            <a:r>
              <a:rPr lang="en-US" dirty="0" err="1" smtClean="0"/>
              <a:t>прикупљања</a:t>
            </a:r>
            <a:r>
              <a:rPr lang="en-US" dirty="0" smtClean="0"/>
              <a:t> </a:t>
            </a:r>
            <a:r>
              <a:rPr lang="en-US" dirty="0" err="1" smtClean="0"/>
              <a:t>података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56093883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70555"/>
    </mc:Choice>
    <mc:Fallback>
      <p:transition spd="slow" advTm="70555"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altLang="en-US" sz="3200" kern="0" dirty="0">
                <a:solidFill>
                  <a:srgbClr val="000000"/>
                </a:solidFill>
                <a:latin typeface="Arial"/>
              </a:rPr>
              <a:t>Интерпретација резултата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0" indent="-34290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Релативни ризик</a:t>
            </a:r>
          </a:p>
          <a:p>
            <a:pPr marL="742950" lvl="1" indent="-28575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количник инциденце исхода у групи изложених ризику и инциденце исхода у групу неизложених ризику</a:t>
            </a:r>
            <a:endParaRPr lang="en-US" altLang="en-US" sz="2000" kern="0" dirty="0">
              <a:solidFill>
                <a:srgbClr val="000000"/>
              </a:solidFill>
              <a:latin typeface="Arial"/>
            </a:endParaRPr>
          </a:p>
          <a:p>
            <a:pPr lvl="2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altLang="en-US" sz="1800" kern="0" dirty="0">
                <a:solidFill>
                  <a:srgbClr val="000000"/>
                </a:solidFill>
                <a:latin typeface="Arial"/>
              </a:rPr>
              <a:t>RR=1.0, </a:t>
            </a:r>
            <a:r>
              <a:rPr lang="x-none" altLang="en-US" sz="1800" kern="0" dirty="0">
                <a:solidFill>
                  <a:srgbClr val="000000"/>
                </a:solidFill>
                <a:latin typeface="Arial"/>
              </a:rPr>
              <a:t>нема разлике између група</a:t>
            </a:r>
          </a:p>
          <a:p>
            <a:pPr marL="742950" lvl="1" indent="-28575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Индиценца</a:t>
            </a:r>
          </a:p>
          <a:p>
            <a:pPr lvl="2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1800" kern="0" dirty="0">
                <a:solidFill>
                  <a:srgbClr val="000000"/>
                </a:solidFill>
                <a:latin typeface="Arial"/>
              </a:rPr>
              <a:t>број нових случајева током одређеног временског периода у дефинисаној популацији подељен са укупним бројем особа у тој популацији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dirty="0" err="1" smtClean="0"/>
              <a:t>Кохортне</a:t>
            </a:r>
            <a:r>
              <a:rPr lang="ru-RU" dirty="0" smtClean="0"/>
              <a:t> </a:t>
            </a:r>
            <a:r>
              <a:rPr lang="ru-RU" dirty="0" err="1" smtClean="0"/>
              <a:t>студије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59093987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59667"/>
    </mc:Choice>
    <mc:Fallback>
      <p:transition spd="slow" advTm="59667"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altLang="en-US" sz="3200" kern="0" dirty="0">
                <a:solidFill>
                  <a:srgbClr val="000000"/>
                </a:solidFill>
                <a:latin typeface="Arial"/>
              </a:rPr>
              <a:t>Интерпретација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Веровантоћа (п) – мера случајности добијене разлике</a:t>
            </a: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обично </a:t>
            </a:r>
            <a:r>
              <a:rPr lang="x-none" altLang="en-US" sz="2000" kern="0" dirty="0" smtClean="0">
                <a:solidFill>
                  <a:srgbClr val="000000"/>
                </a:solidFill>
                <a:latin typeface="Arial"/>
              </a:rPr>
              <a:t>0.05</a:t>
            </a: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 smtClean="0">
                <a:solidFill>
                  <a:srgbClr val="000000"/>
                </a:solidFill>
                <a:latin typeface="Arial"/>
              </a:rPr>
              <a:t>Границе поверења – распон вредности унутар којих се налази стварна вредност </a:t>
            </a:r>
            <a:r>
              <a:rPr lang="hr-HR" altLang="en-US" sz="2400" kern="0" dirty="0" smtClean="0">
                <a:solidFill>
                  <a:srgbClr val="000000"/>
                </a:solidFill>
                <a:latin typeface="Arial"/>
              </a:rPr>
              <a:t>(</a:t>
            </a:r>
            <a:r>
              <a:rPr lang="hr-HR" altLang="en-US" sz="2400" kern="0" dirty="0" err="1" smtClean="0">
                <a:solidFill>
                  <a:srgbClr val="000000"/>
                </a:solidFill>
                <a:latin typeface="Arial"/>
              </a:rPr>
              <a:t>релативног</a:t>
            </a:r>
            <a:r>
              <a:rPr lang="hr-HR" altLang="en-US" sz="24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400" kern="0" dirty="0" err="1" smtClean="0">
                <a:solidFill>
                  <a:srgbClr val="000000"/>
                </a:solidFill>
                <a:latin typeface="Arial"/>
              </a:rPr>
              <a:t>ризика</a:t>
            </a:r>
            <a:r>
              <a:rPr lang="hr-HR" altLang="en-US" sz="2400" kern="0" dirty="0" smtClean="0">
                <a:solidFill>
                  <a:srgbClr val="000000"/>
                </a:solidFill>
                <a:latin typeface="Arial"/>
              </a:rPr>
              <a:t>) </a:t>
            </a:r>
            <a:r>
              <a:rPr lang="x-none" altLang="en-US" sz="2400" kern="0" dirty="0" smtClean="0">
                <a:solidFill>
                  <a:srgbClr val="000000"/>
                </a:solidFill>
                <a:latin typeface="Arial"/>
              </a:rPr>
              <a:t>у читавој популацији</a:t>
            </a:r>
            <a:r>
              <a:rPr lang="hr-HR" altLang="en-US" sz="2400" kern="0" dirty="0" smtClean="0">
                <a:solidFill>
                  <a:srgbClr val="000000"/>
                </a:solidFill>
                <a:latin typeface="Arial"/>
              </a:rPr>
              <a:t> </a:t>
            </a:r>
            <a:endParaRPr lang="x-none" altLang="en-US" sz="2400" kern="0" dirty="0" smtClean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 smtClean="0">
                <a:solidFill>
                  <a:srgbClr val="000000"/>
                </a:solidFill>
                <a:latin typeface="Arial"/>
              </a:rPr>
              <a:t>обично </a:t>
            </a: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95%</a:t>
            </a: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РР 10.0 (95% ГП 9.8-10.2, </a:t>
            </a:r>
            <a:r>
              <a:rPr lang="en-US" altLang="en-US" sz="2400" kern="0" dirty="0">
                <a:solidFill>
                  <a:srgbClr val="000000"/>
                </a:solidFill>
                <a:latin typeface="Arial"/>
              </a:rPr>
              <a:t>p&lt;0.05</a:t>
            </a: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)</a:t>
            </a: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РР 10.0 (95% ГП 1.1-100</a:t>
            </a:r>
            <a:r>
              <a:rPr lang="en-US" altLang="en-US" sz="2400" kern="0" dirty="0">
                <a:solidFill>
                  <a:srgbClr val="000000"/>
                </a:solidFill>
                <a:latin typeface="Arial"/>
              </a:rPr>
              <a:t>, p&lt;0.05</a:t>
            </a: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)</a:t>
            </a:r>
            <a:endParaRPr lang="en-US" altLang="en-US" sz="2400" kern="0" dirty="0">
              <a:solidFill>
                <a:srgbClr val="000000"/>
              </a:solidFill>
              <a:latin typeface="Arial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3609154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45153"/>
    </mc:Choice>
    <mc:Fallback>
      <p:transition spd="slow" advTm="45153"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altLang="en-US" sz="3200" kern="0" dirty="0">
                <a:solidFill>
                  <a:srgbClr val="000000"/>
                </a:solidFill>
                <a:latin typeface="Arial"/>
              </a:rPr>
              <a:t>Интерпретација (3)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0" indent="-34290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Ексцес ризика (атрибутивни ризик)</a:t>
            </a:r>
          </a:p>
          <a:p>
            <a:pPr marL="742950" lvl="1" indent="-28575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 smtClean="0">
                <a:solidFill>
                  <a:srgbClr val="000000"/>
                </a:solidFill>
                <a:latin typeface="Arial"/>
              </a:rPr>
              <a:t>Р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азлика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учесталости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обољења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између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изложених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неизложених</a:t>
            </a:r>
            <a:endParaRPr lang="hr-HR" altLang="en-US" sz="2000" kern="0" dirty="0" smtClean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Изражава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вероватноћу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појаве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болести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која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је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директно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последица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изложености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endParaRPr lang="x-none" altLang="en-US" sz="2000" kern="0" dirty="0">
              <a:solidFill>
                <a:srgbClr val="000000"/>
              </a:solidFill>
              <a:latin typeface="Arial"/>
            </a:endParaRPr>
          </a:p>
          <a:p>
            <a:pPr marL="342900" lvl="0" indent="-34290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Значај за јавно здравље</a:t>
            </a:r>
          </a:p>
          <a:p>
            <a:pPr marL="742950" lvl="1" indent="-28575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Пример: примена оралних контрацептива и ризик од тромбоемболија</a:t>
            </a:r>
          </a:p>
          <a:p>
            <a:pPr lvl="2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1800" kern="0" dirty="0">
                <a:solidFill>
                  <a:srgbClr val="000000"/>
                </a:solidFill>
                <a:latin typeface="Arial"/>
              </a:rPr>
              <a:t>повећан ризик пет </a:t>
            </a:r>
            <a:r>
              <a:rPr lang="x-none" altLang="en-US" sz="1800" kern="0" dirty="0" smtClean="0">
                <a:solidFill>
                  <a:srgbClr val="000000"/>
                </a:solidFill>
                <a:latin typeface="Arial"/>
              </a:rPr>
              <a:t>пута</a:t>
            </a:r>
            <a:endParaRPr lang="x-none" altLang="en-US" sz="1800" kern="0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dirty="0" err="1" smtClean="0"/>
              <a:t>Кохортне</a:t>
            </a:r>
            <a:r>
              <a:rPr lang="ru-RU" dirty="0" smtClean="0"/>
              <a:t> </a:t>
            </a:r>
            <a:r>
              <a:rPr lang="ru-RU" dirty="0" err="1" smtClean="0"/>
              <a:t>студије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6011816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123155"/>
    </mc:Choice>
    <mc:Fallback>
      <p:transition spd="slow" advTm="123155"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altLang="en-US" sz="3200" kern="0" dirty="0">
                <a:solidFill>
                  <a:srgbClr val="000000"/>
                </a:solidFill>
                <a:latin typeface="Arial"/>
              </a:rPr>
              <a:t>Клинички проблеми у дизајну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0" indent="-34290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Велики узорак за ретке догађаје</a:t>
            </a:r>
          </a:p>
          <a:p>
            <a:pPr marL="342900" lvl="0" indent="-34290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Непотпуни подаци о збуњујућим факторима</a:t>
            </a:r>
          </a:p>
          <a:p>
            <a:pPr marL="342900" lvl="0" indent="-34290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Недовољна репрезентативност контролне групе</a:t>
            </a:r>
          </a:p>
          <a:p>
            <a:pPr marL="342900" lvl="0" indent="-342900" eaLnBrk="0" fontAlgn="base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Варијације у изложености леку током времена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35518294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72891"/>
    </mc:Choice>
    <mc:Fallback>
      <p:transition spd="slow" advTm="72891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x-none" altLang="en-US" sz="3000" kern="0" dirty="0">
                <a:solidFill>
                  <a:srgbClr val="000000"/>
                </a:solidFill>
                <a:latin typeface="Arial"/>
              </a:rPr>
              <a:t>Предности </a:t>
            </a:r>
            <a:r>
              <a:rPr lang="hr-HR" altLang="en-US" sz="3000" kern="0" dirty="0" err="1" smtClean="0">
                <a:solidFill>
                  <a:srgbClr val="000000"/>
                </a:solidFill>
                <a:latin typeface="Arial"/>
              </a:rPr>
              <a:t>кохортних</a:t>
            </a:r>
            <a:r>
              <a:rPr lang="hr-HR" altLang="en-US" sz="3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3000" kern="0" dirty="0" err="1" smtClean="0">
                <a:solidFill>
                  <a:srgbClr val="000000"/>
                </a:solidFill>
                <a:latin typeface="Arial"/>
              </a:rPr>
              <a:t>студија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 smtClean="0">
                <a:solidFill>
                  <a:srgbClr val="000000"/>
                </a:solidFill>
                <a:latin typeface="Arial"/>
              </a:rPr>
              <a:t>Селекција </a:t>
            </a: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необолелих као контроле</a:t>
            </a: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Валидност проспективних </a:t>
            </a:r>
            <a:r>
              <a:rPr lang="x-none" altLang="en-US" sz="2000" kern="0" dirty="0" smtClean="0">
                <a:solidFill>
                  <a:srgbClr val="000000"/>
                </a:solidFill>
                <a:latin typeface="Arial"/>
              </a:rPr>
              <a:t>података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(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одсуство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системске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грешке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,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пристрасност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, </a:t>
            </a:r>
            <a:r>
              <a:rPr lang="hr-HR" altLang="en-US" sz="2000" i="1" kern="0" dirty="0" err="1" smtClean="0">
                <a:solidFill>
                  <a:srgbClr val="000000"/>
                </a:solidFill>
                <a:latin typeface="Arial"/>
              </a:rPr>
              <a:t>bias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)</a:t>
            </a:r>
            <a:endParaRPr lang="x-none" altLang="en-US" sz="2000" kern="0" dirty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Снажнија претпоставка </a:t>
            </a:r>
            <a:r>
              <a:rPr lang="x-none" altLang="en-US" sz="2000" kern="0" dirty="0" smtClean="0">
                <a:solidFill>
                  <a:srgbClr val="000000"/>
                </a:solidFill>
                <a:latin typeface="Arial"/>
              </a:rPr>
              <a:t>каузалитета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(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утврђује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се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временски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след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изложености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одређено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,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фактору</a:t>
            </a:r>
            <a:r>
              <a:rPr lang="hr-HR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појаве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болести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)</a:t>
            </a:r>
            <a:endParaRPr lang="x-none" altLang="en-US" sz="2000" kern="0" dirty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Праћење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више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x-none" altLang="en-US" sz="2000" kern="0" dirty="0" smtClean="0">
                <a:solidFill>
                  <a:srgbClr val="000000"/>
                </a:solidFill>
                <a:latin typeface="Arial"/>
              </a:rPr>
              <a:t>исхода</a:t>
            </a:r>
            <a:endParaRPr lang="x-none" altLang="en-US" sz="2000" kern="0" dirty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Постмаркетиншка </a:t>
            </a:r>
            <a:r>
              <a:rPr lang="x-none" altLang="en-US" sz="2000" kern="0" dirty="0" smtClean="0">
                <a:solidFill>
                  <a:srgbClr val="000000"/>
                </a:solidFill>
                <a:latin typeface="Arial"/>
              </a:rPr>
              <a:t>истраживања</a:t>
            </a:r>
            <a:endParaRPr lang="hr-HR" altLang="en-US" sz="2000" kern="0" dirty="0" smtClean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Омогућавају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тачно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мерење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утицаја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испитиваног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фактора</a:t>
            </a:r>
            <a:endParaRPr lang="hr-HR" altLang="en-US" sz="2000" kern="0" dirty="0" smtClean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Процењује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се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инциденца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(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апсолутни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ризик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)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релативни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ризик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(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односу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на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контролну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групу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)</a:t>
            </a: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Могуће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је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праћење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појединих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збуњујућих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фактора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ризика</a:t>
            </a:r>
            <a:endParaRPr lang="hr-HR" altLang="en-US" sz="2000" kern="0" dirty="0" smtClean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endParaRPr lang="x-none" altLang="en-US" sz="2000" kern="0" dirty="0">
              <a:solidFill>
                <a:srgbClr val="000000"/>
              </a:solidFill>
              <a:latin typeface="Arial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78565681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88358"/>
    </mc:Choice>
    <mc:Fallback>
      <p:transition spd="slow" advTm="88358"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000" dirty="0" err="1" smtClean="0">
                <a:latin typeface="Arial" charset="0"/>
                <a:ea typeface="Arial" charset="0"/>
                <a:cs typeface="Arial" charset="0"/>
              </a:rPr>
              <a:t>Недостаци</a:t>
            </a:r>
            <a:r>
              <a:rPr lang="en-US" sz="3000" dirty="0" smtClean="0">
                <a:latin typeface="Arial" charset="0"/>
                <a:ea typeface="Arial" charset="0"/>
                <a:cs typeface="Arial" charset="0"/>
              </a:rPr>
              <a:t> (</a:t>
            </a:r>
            <a:r>
              <a:rPr lang="en-US" sz="3000" dirty="0" err="1" smtClean="0">
                <a:latin typeface="Arial" charset="0"/>
                <a:ea typeface="Arial" charset="0"/>
                <a:cs typeface="Arial" charset="0"/>
              </a:rPr>
              <a:t>ограничења</a:t>
            </a:r>
            <a:r>
              <a:rPr lang="en-US" sz="3000" dirty="0" smtClean="0">
                <a:latin typeface="Arial" charset="0"/>
                <a:ea typeface="Arial" charset="0"/>
                <a:cs typeface="Arial" charset="0"/>
              </a:rPr>
              <a:t>) </a:t>
            </a:r>
            <a:r>
              <a:rPr lang="en-US" sz="3000" dirty="0" err="1" smtClean="0">
                <a:latin typeface="Arial" charset="0"/>
                <a:ea typeface="Arial" charset="0"/>
                <a:cs typeface="Arial" charset="0"/>
              </a:rPr>
              <a:t>кохортних</a:t>
            </a:r>
            <a:r>
              <a:rPr lang="en-US" sz="3000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3000" dirty="0" err="1" smtClean="0">
                <a:latin typeface="Arial" charset="0"/>
                <a:ea typeface="Arial" charset="0"/>
                <a:cs typeface="Arial" charset="0"/>
              </a:rPr>
              <a:t>студија</a:t>
            </a:r>
            <a:endParaRPr lang="en-US" sz="3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 smtClean="0">
                <a:solidFill>
                  <a:srgbClr val="000000"/>
                </a:solidFill>
                <a:latin typeface="Arial"/>
              </a:rPr>
              <a:t>Врло </a:t>
            </a: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велики узорак</a:t>
            </a: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Дуготрајно </a:t>
            </a:r>
            <a:r>
              <a:rPr lang="x-none" altLang="en-US" sz="2000" kern="0" dirty="0" smtClean="0">
                <a:solidFill>
                  <a:srgbClr val="000000"/>
                </a:solidFill>
                <a:latin typeface="Arial"/>
              </a:rPr>
              <a:t>праћење</a:t>
            </a:r>
            <a:endParaRPr lang="hr-HR" altLang="en-US" sz="2000" kern="0" dirty="0" smtClean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Високи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трошкови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(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проспективне</a:t>
            </a:r>
            <a:r>
              <a:rPr lang="hr-HR" altLang="en-US" sz="2000" kern="0" dirty="0">
                <a:solidFill>
                  <a:srgbClr val="000000"/>
                </a:solidFill>
                <a:latin typeface="Arial"/>
              </a:rPr>
              <a:t>)</a:t>
            </a:r>
            <a:endParaRPr lang="hr-HR" altLang="en-US" sz="2000" kern="0" dirty="0" smtClean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Није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адекватно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за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проучавање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ретких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болести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(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потребан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је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велики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узорак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)</a:t>
            </a: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Болест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може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имати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дуготрајну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претклиничку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фазу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(”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лажно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здрави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”)</a:t>
            </a: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ru-RU" altLang="en-US" sz="2000" kern="0" dirty="0" smtClean="0">
                <a:solidFill>
                  <a:srgbClr val="000000"/>
                </a:solidFill>
                <a:latin typeface="Arial"/>
              </a:rPr>
              <a:t>И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зложеност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неком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фактору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се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може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мењати</a:t>
            </a:r>
            <a:endParaRPr lang="hr-HR" altLang="en-US" sz="2000" kern="0" dirty="0" smtClean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Код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ретроспективних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потребни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тачни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подаци</a:t>
            </a:r>
            <a:endParaRPr lang="hr-HR" altLang="en-US" sz="2000" kern="0" dirty="0" smtClean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Проблеми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везани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за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дуготрајно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праћење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испитаника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(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неодговорност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,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миграција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испитаника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,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изгубљени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из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праћења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).</a:t>
            </a:r>
            <a:endParaRPr lang="en-US" altLang="en-US" sz="2000" kern="0" dirty="0">
              <a:solidFill>
                <a:srgbClr val="000000"/>
              </a:solidFill>
              <a:latin typeface="Arial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80467837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140195"/>
    </mc:Choice>
    <mc:Fallback>
      <p:transition spd="slow" advTm="140195"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000" dirty="0" err="1" smtClean="0">
                <a:latin typeface="+mn-lt"/>
              </a:rPr>
              <a:t>Значајност</a:t>
            </a:r>
            <a:r>
              <a:rPr lang="en-US" sz="3000" dirty="0" smtClean="0">
                <a:latin typeface="+mn-lt"/>
              </a:rPr>
              <a:t> </a:t>
            </a:r>
            <a:r>
              <a:rPr lang="en-US" sz="3000" dirty="0" err="1" smtClean="0">
                <a:latin typeface="+mn-lt"/>
              </a:rPr>
              <a:t>појединих</a:t>
            </a:r>
            <a:r>
              <a:rPr lang="en-US" sz="3000" dirty="0" smtClean="0">
                <a:latin typeface="+mn-lt"/>
              </a:rPr>
              <a:t> </a:t>
            </a:r>
            <a:r>
              <a:rPr lang="en-US" sz="3000" dirty="0" err="1" smtClean="0">
                <a:latin typeface="+mn-lt"/>
              </a:rPr>
              <a:t>врста</a:t>
            </a:r>
            <a:r>
              <a:rPr lang="en-US" sz="3000" dirty="0" smtClean="0">
                <a:latin typeface="+mn-lt"/>
              </a:rPr>
              <a:t> </a:t>
            </a:r>
            <a:r>
              <a:rPr lang="en-US" sz="3000" dirty="0" err="1" smtClean="0">
                <a:latin typeface="+mn-lt"/>
              </a:rPr>
              <a:t>истраживања</a:t>
            </a:r>
            <a:r>
              <a:rPr lang="en-US" sz="3000" dirty="0" smtClean="0">
                <a:latin typeface="+mn-lt"/>
              </a:rPr>
              <a:t> </a:t>
            </a:r>
            <a:endParaRPr lang="en-US" sz="3000" dirty="0">
              <a:latin typeface="+mn-lt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238117096"/>
              </p:ext>
            </p:extLst>
          </p:nvPr>
        </p:nvGraphicFramePr>
        <p:xfrm>
          <a:off x="457199" y="1942668"/>
          <a:ext cx="8354290" cy="3403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4337"/>
                <a:gridCol w="1558637"/>
                <a:gridCol w="1797627"/>
                <a:gridCol w="1579418"/>
                <a:gridCol w="1974271"/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Студије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пресека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Студије</a:t>
                      </a:r>
                      <a:r>
                        <a:rPr lang="en-US" baseline="0" dirty="0" smtClean="0"/>
                        <a:t> </a:t>
                      </a:r>
                    </a:p>
                    <a:p>
                      <a:pPr algn="ctr"/>
                      <a:r>
                        <a:rPr lang="en-US" baseline="0" dirty="0" err="1" smtClean="0"/>
                        <a:t>случај-контрола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>
                          <a:solidFill>
                            <a:srgbClr val="FF0000"/>
                          </a:solidFill>
                        </a:rPr>
                        <a:t>Кохортне</a:t>
                      </a: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dirty="0" err="1" smtClean="0">
                          <a:solidFill>
                            <a:srgbClr val="FF0000"/>
                          </a:solidFill>
                        </a:rPr>
                        <a:t>студије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Експерименталне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студије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Инциденца</a:t>
                      </a:r>
                      <a:r>
                        <a:rPr lang="en-US" b="1" dirty="0" smtClean="0"/>
                        <a:t>/</a:t>
                      </a:r>
                    </a:p>
                    <a:p>
                      <a:r>
                        <a:rPr lang="en-US" b="1" dirty="0" err="1" smtClean="0"/>
                        <a:t>преваленца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Преваленца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/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Инциденца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Инциденца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Исход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више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један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више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више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Узрочност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не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не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да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да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Величина</a:t>
                      </a:r>
                      <a:r>
                        <a:rPr lang="en-US" b="1" dirty="0" smtClean="0"/>
                        <a:t> </a:t>
                      </a:r>
                      <a:r>
                        <a:rPr lang="en-US" b="1" dirty="0" err="1" smtClean="0"/>
                        <a:t>узорка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мали-велики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мали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велики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мали-велики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Трајање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*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**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***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***</a:t>
                      </a:r>
                      <a:endParaRPr lang="en-US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 smtClean="0"/>
                        <a:t>Трошкови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*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**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***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****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2388669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202473"/>
    </mc:Choice>
    <mc:Fallback>
      <p:transition spd="slow" advTm="202473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bg-BG" sz="3000" dirty="0">
                <a:latin typeface="+mn-lt"/>
              </a:rPr>
              <a:t>ЕПИДЕМИОЛОШКЕ СТУДИЈЕ</a:t>
            </a:r>
            <a:endParaRPr lang="en-US" sz="30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bg-BG" dirty="0" smtClean="0"/>
              <a:t>ОПСЕРВАЦИОНЕ</a:t>
            </a:r>
            <a:endParaRPr lang="en-US" dirty="0" smtClean="0"/>
          </a:p>
          <a:p>
            <a:pPr lvl="1"/>
            <a:r>
              <a:rPr lang="bg-BG" dirty="0" err="1" smtClean="0"/>
              <a:t>Дескриптивне</a:t>
            </a:r>
            <a:endParaRPr lang="en-US" dirty="0" smtClean="0"/>
          </a:p>
          <a:p>
            <a:pPr lvl="1"/>
            <a:r>
              <a:rPr lang="bg-BG" dirty="0" err="1" smtClean="0"/>
              <a:t>Еколошке</a:t>
            </a:r>
            <a:endParaRPr lang="en-US" dirty="0" smtClean="0"/>
          </a:p>
          <a:p>
            <a:pPr lvl="1"/>
            <a:r>
              <a:rPr lang="bg-BG" dirty="0" err="1" smtClean="0"/>
              <a:t>Аналитичке</a:t>
            </a:r>
            <a:r>
              <a:rPr lang="bg-BG" dirty="0"/>
              <a:t>: </a:t>
            </a:r>
            <a:r>
              <a:rPr lang="bg-BG" dirty="0" err="1">
                <a:solidFill>
                  <a:srgbClr val="FF0000"/>
                </a:solidFill>
              </a:rPr>
              <a:t>кохортне</a:t>
            </a:r>
            <a:r>
              <a:rPr lang="bg-BG" dirty="0">
                <a:solidFill>
                  <a:srgbClr val="FF0000"/>
                </a:solidFill>
              </a:rPr>
              <a:t> </a:t>
            </a:r>
            <a:r>
              <a:rPr lang="bg-BG" dirty="0"/>
              <a:t>и </a:t>
            </a:r>
            <a:r>
              <a:rPr lang="bg-BG" dirty="0" err="1" smtClean="0"/>
              <a:t>анамнестичке</a:t>
            </a:r>
            <a:r>
              <a:rPr lang="hr-HR" dirty="0" smtClean="0"/>
              <a:t> (</a:t>
            </a:r>
            <a:r>
              <a:rPr lang="hr-HR" dirty="0" err="1" smtClean="0"/>
              <a:t>case-control</a:t>
            </a:r>
            <a:r>
              <a:rPr lang="hr-HR" dirty="0" smtClean="0"/>
              <a:t>)</a:t>
            </a:r>
          </a:p>
          <a:p>
            <a:pPr lvl="2"/>
            <a:r>
              <a:rPr lang="hr-HR" dirty="0" err="1" smtClean="0"/>
              <a:t>Кохортне</a:t>
            </a:r>
            <a:r>
              <a:rPr lang="hr-HR" dirty="0" smtClean="0"/>
              <a:t>: </a:t>
            </a:r>
            <a:r>
              <a:rPr lang="hr-HR" dirty="0" err="1" smtClean="0"/>
              <a:t>изложеност</a:t>
            </a:r>
            <a:r>
              <a:rPr lang="hr-HR" dirty="0" smtClean="0"/>
              <a:t> </a:t>
            </a:r>
            <a:r>
              <a:rPr lang="hr-HR" dirty="0" err="1" smtClean="0"/>
              <a:t>неком</a:t>
            </a:r>
            <a:r>
              <a:rPr lang="hr-HR" dirty="0" smtClean="0"/>
              <a:t> </a:t>
            </a:r>
            <a:r>
              <a:rPr lang="hr-HR" dirty="0" err="1" smtClean="0"/>
              <a:t>фактору</a:t>
            </a:r>
            <a:r>
              <a:rPr lang="hr-HR" dirty="0" smtClean="0"/>
              <a:t> </a:t>
            </a:r>
            <a:r>
              <a:rPr lang="hr-HR" dirty="0" err="1" smtClean="0"/>
              <a:t>ризика</a:t>
            </a:r>
            <a:r>
              <a:rPr lang="hr-HR" dirty="0" smtClean="0"/>
              <a:t>, </a:t>
            </a:r>
            <a:r>
              <a:rPr lang="hr-HR" dirty="0" err="1" smtClean="0"/>
              <a:t>на</a:t>
            </a:r>
            <a:r>
              <a:rPr lang="hr-HR" dirty="0" smtClean="0"/>
              <a:t> </a:t>
            </a:r>
            <a:r>
              <a:rPr lang="hr-HR" dirty="0" err="1" smtClean="0"/>
              <a:t>почетку</a:t>
            </a:r>
            <a:r>
              <a:rPr lang="hr-HR" dirty="0" smtClean="0"/>
              <a:t> </a:t>
            </a:r>
            <a:r>
              <a:rPr lang="hr-HR" dirty="0" err="1" smtClean="0"/>
              <a:t>су</a:t>
            </a:r>
            <a:r>
              <a:rPr lang="hr-HR" dirty="0" smtClean="0"/>
              <a:t> </a:t>
            </a:r>
            <a:r>
              <a:rPr lang="hr-HR" dirty="0" err="1" smtClean="0"/>
              <a:t>сви</a:t>
            </a:r>
            <a:r>
              <a:rPr lang="hr-HR" dirty="0" smtClean="0"/>
              <a:t> </a:t>
            </a:r>
            <a:r>
              <a:rPr lang="hr-HR" dirty="0" err="1" smtClean="0"/>
              <a:t>испитаници</a:t>
            </a:r>
            <a:r>
              <a:rPr lang="hr-HR" dirty="0" smtClean="0"/>
              <a:t> </a:t>
            </a:r>
            <a:r>
              <a:rPr lang="hr-HR" dirty="0" err="1" smtClean="0"/>
              <a:t>здрави</a:t>
            </a:r>
            <a:endParaRPr lang="hr-HR" dirty="0" smtClean="0"/>
          </a:p>
          <a:p>
            <a:pPr lvl="2"/>
            <a:r>
              <a:rPr lang="hr-HR" dirty="0" err="1" smtClean="0"/>
              <a:t>Случај-контрола</a:t>
            </a:r>
            <a:r>
              <a:rPr lang="hr-HR" dirty="0" smtClean="0"/>
              <a:t>: </a:t>
            </a:r>
            <a:r>
              <a:rPr lang="hr-HR" dirty="0" err="1" smtClean="0"/>
              <a:t>испитанике</a:t>
            </a:r>
            <a:r>
              <a:rPr lang="hr-HR" dirty="0" smtClean="0"/>
              <a:t> </a:t>
            </a:r>
            <a:r>
              <a:rPr lang="hr-HR" dirty="0" err="1" smtClean="0"/>
              <a:t>делимо</a:t>
            </a:r>
            <a:r>
              <a:rPr lang="hr-HR" dirty="0" smtClean="0"/>
              <a:t> </a:t>
            </a:r>
            <a:r>
              <a:rPr lang="hr-HR" dirty="0" err="1" smtClean="0"/>
              <a:t>према</a:t>
            </a:r>
            <a:r>
              <a:rPr lang="hr-HR" dirty="0" smtClean="0"/>
              <a:t> </a:t>
            </a:r>
            <a:r>
              <a:rPr lang="hr-HR" dirty="0" err="1" smtClean="0"/>
              <a:t>исходу</a:t>
            </a:r>
            <a:r>
              <a:rPr lang="hr-HR" dirty="0" smtClean="0"/>
              <a:t> </a:t>
            </a:r>
            <a:r>
              <a:rPr lang="hr-HR" dirty="0" err="1" smtClean="0"/>
              <a:t>и</a:t>
            </a:r>
            <a:r>
              <a:rPr lang="hr-HR" dirty="0" smtClean="0"/>
              <a:t> </a:t>
            </a:r>
            <a:r>
              <a:rPr lang="hr-HR" dirty="0" err="1" smtClean="0"/>
              <a:t>одређујемо</a:t>
            </a:r>
            <a:r>
              <a:rPr lang="hr-HR" dirty="0" smtClean="0"/>
              <a:t> </a:t>
            </a:r>
            <a:r>
              <a:rPr lang="hr-HR" dirty="0" err="1" smtClean="0"/>
              <a:t>изложеност</a:t>
            </a:r>
            <a:r>
              <a:rPr lang="hr-HR" dirty="0" smtClean="0"/>
              <a:t>, </a:t>
            </a:r>
            <a:r>
              <a:rPr lang="hr-HR" dirty="0" err="1" smtClean="0"/>
              <a:t>испитаници</a:t>
            </a:r>
            <a:r>
              <a:rPr lang="hr-HR" dirty="0" smtClean="0"/>
              <a:t> </a:t>
            </a:r>
            <a:r>
              <a:rPr lang="hr-HR" dirty="0" err="1" smtClean="0"/>
              <a:t>су</a:t>
            </a:r>
            <a:r>
              <a:rPr lang="hr-HR" dirty="0" smtClean="0"/>
              <a:t> </a:t>
            </a:r>
            <a:r>
              <a:rPr lang="hr-HR" dirty="0" err="1" smtClean="0"/>
              <a:t>на</a:t>
            </a:r>
            <a:r>
              <a:rPr lang="hr-HR" dirty="0" smtClean="0"/>
              <a:t> </a:t>
            </a:r>
            <a:r>
              <a:rPr lang="hr-HR" dirty="0" err="1" smtClean="0"/>
              <a:t>почетку</a:t>
            </a:r>
            <a:r>
              <a:rPr lang="hr-HR" dirty="0" smtClean="0"/>
              <a:t> </a:t>
            </a:r>
            <a:r>
              <a:rPr lang="hr-HR" dirty="0" err="1" smtClean="0"/>
              <a:t>оболели</a:t>
            </a:r>
            <a:endParaRPr lang="en-US" dirty="0" smtClean="0"/>
          </a:p>
          <a:p>
            <a:pPr lvl="1"/>
            <a:r>
              <a:rPr lang="bg-BG" dirty="0" err="1" smtClean="0"/>
              <a:t>Студије</a:t>
            </a:r>
            <a:r>
              <a:rPr lang="bg-BG" dirty="0" smtClean="0"/>
              <a:t> </a:t>
            </a:r>
            <a:r>
              <a:rPr lang="bg-BG" dirty="0"/>
              <a:t>пресека </a:t>
            </a:r>
            <a:endParaRPr lang="en-US" dirty="0" smtClean="0"/>
          </a:p>
          <a:p>
            <a:endParaRPr lang="en-US" dirty="0"/>
          </a:p>
          <a:p>
            <a:r>
              <a:rPr lang="bg-BG" dirty="0" smtClean="0"/>
              <a:t>ИНТЕРВЕНТНЕ</a:t>
            </a:r>
            <a:endParaRPr lang="en-US" dirty="0" smtClean="0"/>
          </a:p>
          <a:p>
            <a:pPr lvl="1"/>
            <a:r>
              <a:rPr lang="bg-BG" dirty="0" err="1" smtClean="0"/>
              <a:t>Експерименталне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i="1" dirty="0" err="1" smtClean="0"/>
              <a:t>Кохортне</a:t>
            </a:r>
            <a:r>
              <a:rPr lang="ru-RU" i="1" dirty="0" smtClean="0"/>
              <a:t> </a:t>
            </a:r>
            <a:r>
              <a:rPr lang="ru-RU" i="1" dirty="0" err="1" smtClean="0"/>
              <a:t>студије</a:t>
            </a:r>
            <a:r>
              <a:rPr lang="hr-HR" i="1" dirty="0" smtClean="0"/>
              <a:t> 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xmlns="" val="3255363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79083"/>
    </mc:Choice>
    <mc:Fallback>
      <p:transition spd="slow" advTm="79083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x-none" altLang="en-US" sz="3200" kern="0" dirty="0">
                <a:solidFill>
                  <a:srgbClr val="000000"/>
                </a:solidFill>
                <a:latin typeface="Arial"/>
              </a:rPr>
              <a:t>Дизајн к</a:t>
            </a:r>
            <a:r>
              <a:rPr lang="en-US" altLang="en-US" sz="3200" kern="0" dirty="0" err="1">
                <a:solidFill>
                  <a:srgbClr val="000000"/>
                </a:solidFill>
                <a:latin typeface="Arial"/>
              </a:rPr>
              <a:t>охортне</a:t>
            </a:r>
            <a:r>
              <a:rPr lang="en-US" altLang="en-US" sz="32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en-US" altLang="en-US" sz="3200" kern="0" dirty="0" err="1">
                <a:solidFill>
                  <a:srgbClr val="000000"/>
                </a:solidFill>
                <a:latin typeface="Arial"/>
              </a:rPr>
              <a:t>студије</a:t>
            </a:r>
            <a:r>
              <a:rPr lang="x-none" altLang="en-US" sz="3200" kern="0" dirty="0">
                <a:solidFill>
                  <a:srgbClr val="000000"/>
                </a:solidFill>
                <a:latin typeface="Arial"/>
              </a:rPr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423555"/>
            <a:ext cx="7886700" cy="4753408"/>
          </a:xfrm>
        </p:spPr>
        <p:txBody>
          <a:bodyPr>
            <a:normAutofit fontScale="92500" lnSpcReduction="10000"/>
          </a:bodyPr>
          <a:lstStyle/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bg-BG" altLang="en-US" sz="2400" kern="0" dirty="0">
                <a:solidFill>
                  <a:srgbClr val="FF0000"/>
                </a:solidFill>
                <a:latin typeface="Arial"/>
              </a:rPr>
              <a:t>Кохорта: група </a:t>
            </a:r>
            <a:r>
              <a:rPr lang="bg-BG" altLang="en-US" sz="2400" kern="0" dirty="0" err="1">
                <a:solidFill>
                  <a:srgbClr val="FF0000"/>
                </a:solidFill>
                <a:latin typeface="Arial"/>
              </a:rPr>
              <a:t>људи</a:t>
            </a:r>
            <a:r>
              <a:rPr lang="bg-BG" altLang="en-US" sz="2400" kern="0" dirty="0">
                <a:solidFill>
                  <a:srgbClr val="FF0000"/>
                </a:solidFill>
                <a:latin typeface="Arial"/>
              </a:rPr>
              <a:t> са </a:t>
            </a:r>
            <a:r>
              <a:rPr lang="bg-BG" altLang="en-US" sz="2400" u="sng" kern="0" dirty="0" err="1">
                <a:solidFill>
                  <a:srgbClr val="FF0000"/>
                </a:solidFill>
                <a:latin typeface="Arial"/>
              </a:rPr>
              <a:t>заједничким</a:t>
            </a:r>
            <a:r>
              <a:rPr lang="bg-BG" altLang="en-US" sz="2400" u="sng" kern="0" dirty="0">
                <a:solidFill>
                  <a:srgbClr val="FF0000"/>
                </a:solidFill>
                <a:latin typeface="Arial"/>
              </a:rPr>
              <a:t> </a:t>
            </a:r>
            <a:r>
              <a:rPr lang="bg-BG" altLang="en-US" sz="2400" u="sng" kern="0" dirty="0" err="1" smtClean="0">
                <a:solidFill>
                  <a:srgbClr val="FF0000"/>
                </a:solidFill>
                <a:latin typeface="Arial"/>
              </a:rPr>
              <a:t>искуством</a:t>
            </a:r>
            <a:endParaRPr lang="en-US" altLang="en-US" sz="2400" u="sng" kern="0" dirty="0">
              <a:solidFill>
                <a:srgbClr val="FF0000"/>
              </a:solidFill>
              <a:latin typeface="Arial"/>
            </a:endParaRP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endParaRPr lang="en-US" altLang="en-US" sz="2400" kern="0" dirty="0" smtClean="0">
              <a:solidFill>
                <a:srgbClr val="000000"/>
              </a:solidFill>
              <a:latin typeface="Arial"/>
            </a:endParaRP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r>
              <a:rPr lang="is-IS" altLang="en-US" sz="2400" kern="0" dirty="0">
                <a:solidFill>
                  <a:srgbClr val="000000"/>
                </a:solidFill>
                <a:latin typeface="Arial"/>
              </a:rPr>
              <a:t>место </a:t>
            </a:r>
            <a:r>
              <a:rPr lang="is-IS" altLang="en-US" sz="2400" kern="0" dirty="0" smtClean="0">
                <a:solidFill>
                  <a:srgbClr val="000000"/>
                </a:solidFill>
                <a:latin typeface="Arial"/>
              </a:rPr>
              <a:t>боравка</a:t>
            </a: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r>
              <a:rPr lang="is-IS" altLang="en-US" sz="2400" kern="0" dirty="0" smtClean="0">
                <a:solidFill>
                  <a:srgbClr val="000000"/>
                </a:solidFill>
                <a:latin typeface="Arial"/>
              </a:rPr>
              <a:t>година рођења</a:t>
            </a:r>
            <a:endParaRPr lang="is-IS" altLang="en-US" sz="2400" kern="0" dirty="0">
              <a:solidFill>
                <a:srgbClr val="000000"/>
              </a:solidFill>
              <a:latin typeface="Arial"/>
            </a:endParaRP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r>
              <a:rPr lang="is-IS" altLang="en-US" sz="2400" kern="0" dirty="0" smtClean="0">
                <a:solidFill>
                  <a:srgbClr val="000000"/>
                </a:solidFill>
                <a:latin typeface="Arial"/>
              </a:rPr>
              <a:t>иста професија</a:t>
            </a:r>
            <a:endParaRPr lang="is-IS" altLang="en-US" sz="2400" kern="0" dirty="0">
              <a:solidFill>
                <a:srgbClr val="000000"/>
              </a:solidFill>
              <a:latin typeface="Arial"/>
            </a:endParaRP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r>
              <a:rPr lang="is-IS" altLang="en-US" sz="2400" kern="0" dirty="0" smtClean="0">
                <a:solidFill>
                  <a:srgbClr val="000000"/>
                </a:solidFill>
                <a:latin typeface="Arial"/>
              </a:rPr>
              <a:t>година студија </a:t>
            </a: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endParaRPr lang="is-IS" altLang="en-US" sz="2400" kern="0" dirty="0">
              <a:solidFill>
                <a:srgbClr val="000000"/>
              </a:solidFill>
              <a:latin typeface="Arial"/>
            </a:endParaRP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</a:pPr>
            <a:r>
              <a:rPr lang="is-IS" altLang="en-US" sz="2400" kern="0" dirty="0" smtClean="0">
                <a:solidFill>
                  <a:srgbClr val="000000"/>
                </a:solidFill>
                <a:latin typeface="Arial"/>
              </a:rPr>
              <a:t>друга заједничка карактеристика </a:t>
            </a: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r>
              <a:rPr lang="is-IS" altLang="en-US" sz="2400" kern="0" dirty="0">
                <a:solidFill>
                  <a:srgbClr val="000000"/>
                </a:solidFill>
                <a:latin typeface="Arial"/>
              </a:rPr>
              <a:t>з</a:t>
            </a:r>
            <a:r>
              <a:rPr lang="is-IS" altLang="en-US" sz="2400" kern="0" dirty="0" smtClean="0">
                <a:solidFill>
                  <a:srgbClr val="000000"/>
                </a:solidFill>
                <a:latin typeface="Arial"/>
              </a:rPr>
              <a:t>аједнична вечера</a:t>
            </a: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r>
              <a:rPr lang="is-IS" altLang="en-US" sz="2400" kern="0" dirty="0" smtClean="0">
                <a:solidFill>
                  <a:srgbClr val="000000"/>
                </a:solidFill>
                <a:latin typeface="Arial"/>
              </a:rPr>
              <a:t>боравак </a:t>
            </a:r>
            <a:r>
              <a:rPr lang="is-IS" altLang="en-US" sz="2400" kern="0" dirty="0">
                <a:solidFill>
                  <a:srgbClr val="000000"/>
                </a:solidFill>
                <a:latin typeface="Arial"/>
              </a:rPr>
              <a:t>у здравственој </a:t>
            </a:r>
            <a:r>
              <a:rPr lang="is-IS" altLang="en-US" sz="2400" kern="0" dirty="0" smtClean="0">
                <a:solidFill>
                  <a:srgbClr val="000000"/>
                </a:solidFill>
                <a:latin typeface="Arial"/>
              </a:rPr>
              <a:t>установи</a:t>
            </a: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r>
              <a:rPr lang="is-IS" altLang="en-US" sz="2400" kern="0" dirty="0">
                <a:solidFill>
                  <a:srgbClr val="000000"/>
                </a:solidFill>
                <a:latin typeface="Arial"/>
              </a:rPr>
              <a:t>п</a:t>
            </a:r>
            <a:r>
              <a:rPr lang="is-IS" altLang="en-US" sz="2400" kern="0" dirty="0" smtClean="0">
                <a:solidFill>
                  <a:srgbClr val="000000"/>
                </a:solidFill>
                <a:latin typeface="Arial"/>
              </a:rPr>
              <a:t>осебно експонирана група (Хирошима)</a:t>
            </a: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r>
              <a:rPr lang="en-US" altLang="en-US" sz="2400" kern="0" dirty="0">
                <a:solidFill>
                  <a:srgbClr val="000000"/>
                </a:solidFill>
                <a:latin typeface="Arial"/>
              </a:rPr>
              <a:t>д</a:t>
            </a:r>
            <a:r>
              <a:rPr lang="is-IS" altLang="en-US" sz="2400" kern="0" dirty="0" smtClean="0">
                <a:solidFill>
                  <a:srgbClr val="000000"/>
                </a:solidFill>
                <a:latin typeface="Arial"/>
              </a:rPr>
              <a:t>обровољци</a:t>
            </a: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endParaRPr lang="is-IS" altLang="en-US" sz="2400" kern="0" dirty="0">
              <a:solidFill>
                <a:srgbClr val="000000"/>
              </a:solidFill>
              <a:latin typeface="Arial"/>
            </a:endParaRPr>
          </a:p>
          <a:p>
            <a:pPr marL="0" lvl="0" indent="0" eaLnBrk="0" fontAlgn="base" hangingPunct="0">
              <a:spcBef>
                <a:spcPct val="20000"/>
              </a:spcBef>
              <a:spcAft>
                <a:spcPct val="0"/>
              </a:spcAft>
              <a:buNone/>
            </a:pPr>
            <a:r>
              <a:rPr lang="is-IS" altLang="en-US" sz="2400" kern="0" dirty="0" smtClean="0">
                <a:solidFill>
                  <a:srgbClr val="000000"/>
                </a:solidFill>
                <a:latin typeface="Arial"/>
              </a:rPr>
              <a:t>*елиминишу се већ оболеле особе</a:t>
            </a: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endParaRPr lang="is-IS" altLang="en-US" sz="2400" kern="0" dirty="0">
              <a:solidFill>
                <a:srgbClr val="000000"/>
              </a:solidFill>
              <a:latin typeface="Arial"/>
            </a:endParaRPr>
          </a:p>
          <a:p>
            <a:pPr lvl="0" eaLnBrk="0" fontAlgn="base" hangingPunct="0">
              <a:spcBef>
                <a:spcPct val="20000"/>
              </a:spcBef>
              <a:spcAft>
                <a:spcPct val="0"/>
              </a:spcAft>
              <a:buFont typeface="Wingdings" charset="2"/>
              <a:buChar char="v"/>
            </a:pPr>
            <a:endParaRPr lang="is-IS" altLang="en-US" sz="2400" kern="0" dirty="0">
              <a:solidFill>
                <a:srgbClr val="000000"/>
              </a:solidFill>
              <a:latin typeface="Arial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27646821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180040"/>
    </mc:Choice>
    <mc:Fallback>
      <p:transition spd="slow" advTm="180040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642551"/>
            <a:ext cx="7886700" cy="5546768"/>
          </a:xfrm>
        </p:spPr>
        <p:txBody>
          <a:bodyPr>
            <a:normAutofit/>
          </a:bodyPr>
          <a:lstStyle/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Идентификује подскуп особа дефинисане </a:t>
            </a:r>
            <a:r>
              <a:rPr lang="x-none" altLang="en-US" sz="2400" kern="0" dirty="0" smtClean="0">
                <a:solidFill>
                  <a:srgbClr val="000000"/>
                </a:solidFill>
                <a:latin typeface="Arial"/>
              </a:rPr>
              <a:t>популације</a:t>
            </a:r>
            <a:endParaRPr lang="hr-HR" altLang="en-US" sz="2400" kern="0" dirty="0" smtClean="0">
              <a:solidFill>
                <a:srgbClr val="000000"/>
              </a:solidFill>
              <a:latin typeface="Arial"/>
            </a:endParaRP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endParaRPr lang="x-none" altLang="en-US" sz="2400" kern="0" dirty="0">
              <a:solidFill>
                <a:srgbClr val="000000"/>
              </a:solidFill>
              <a:latin typeface="Arial"/>
            </a:endParaRP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endParaRPr lang="hr-HR" altLang="en-US" sz="2400" kern="0" dirty="0" smtClean="0">
              <a:solidFill>
                <a:srgbClr val="000000"/>
              </a:solidFill>
              <a:latin typeface="Arial"/>
            </a:endParaRP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endParaRPr lang="hr-HR" altLang="en-US" sz="2400" kern="0" dirty="0">
              <a:solidFill>
                <a:srgbClr val="000000"/>
              </a:solidFill>
              <a:latin typeface="Arial"/>
            </a:endParaRP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endParaRPr lang="hr-HR" altLang="en-US" sz="2400" kern="0" dirty="0" smtClean="0">
              <a:solidFill>
                <a:srgbClr val="000000"/>
              </a:solidFill>
              <a:latin typeface="Arial"/>
            </a:endParaRP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endParaRPr lang="hr-HR" altLang="en-US" sz="2400" kern="0" dirty="0">
              <a:solidFill>
                <a:srgbClr val="000000"/>
              </a:solidFill>
              <a:latin typeface="Arial"/>
            </a:endParaRP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 smtClean="0">
                <a:solidFill>
                  <a:srgbClr val="000000"/>
                </a:solidFill>
                <a:latin typeface="Arial"/>
              </a:rPr>
              <a:t>Утврђује </a:t>
            </a: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разлике у клиничким исходима код особа кохорте</a:t>
            </a: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изложени претпостављеном ризику</a:t>
            </a: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неизложени претпостављеном ризику</a:t>
            </a:r>
            <a:endParaRPr lang="en-US" altLang="en-US" sz="2000" kern="0" dirty="0">
              <a:solidFill>
                <a:srgbClr val="000000"/>
              </a:solidFill>
              <a:latin typeface="Arial"/>
            </a:endParaRPr>
          </a:p>
          <a:p>
            <a:endParaRPr lang="en-US" dirty="0"/>
          </a:p>
        </p:txBody>
      </p:sp>
      <p:sp>
        <p:nvSpPr>
          <p:cNvPr id="4" name="Rounded Rectangle 3"/>
          <p:cNvSpPr/>
          <p:nvPr/>
        </p:nvSpPr>
        <p:spPr>
          <a:xfrm>
            <a:off x="1037968" y="1470455"/>
            <a:ext cx="2323070" cy="815546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1062681" y="1455004"/>
            <a:ext cx="227364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err="1" smtClean="0"/>
              <a:t>Узрок</a:t>
            </a:r>
            <a:endParaRPr lang="en-US" sz="2400" b="1" dirty="0" smtClean="0"/>
          </a:p>
          <a:p>
            <a:pPr algn="ctr"/>
            <a:r>
              <a:rPr lang="en-US" sz="2400" b="1" dirty="0" smtClean="0"/>
              <a:t>(</a:t>
            </a:r>
            <a:r>
              <a:rPr lang="en-US" sz="2400" b="1" dirty="0" err="1" smtClean="0"/>
              <a:t>експозиција</a:t>
            </a:r>
            <a:r>
              <a:rPr lang="en-US" sz="2400" b="1" dirty="0" smtClean="0"/>
              <a:t>)</a:t>
            </a:r>
            <a:endParaRPr lang="en-US" sz="2400" b="1" dirty="0"/>
          </a:p>
        </p:txBody>
      </p:sp>
      <p:sp>
        <p:nvSpPr>
          <p:cNvPr id="6" name="Right Arrow 5"/>
          <p:cNvSpPr/>
          <p:nvPr/>
        </p:nvSpPr>
        <p:spPr>
          <a:xfrm>
            <a:off x="3646016" y="1730715"/>
            <a:ext cx="1519881" cy="279574"/>
          </a:xfrm>
          <a:prstGeom prst="rightArrow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5796476" y="1408672"/>
            <a:ext cx="227364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err="1" smtClean="0">
                <a:solidFill>
                  <a:srgbClr val="FF0000"/>
                </a:solidFill>
              </a:rPr>
              <a:t>Последица</a:t>
            </a:r>
            <a:endParaRPr lang="en-US" sz="2400" b="1" dirty="0" smtClean="0">
              <a:solidFill>
                <a:srgbClr val="FF0000"/>
              </a:solidFill>
            </a:endParaRPr>
          </a:p>
          <a:p>
            <a:pPr algn="ctr"/>
            <a:r>
              <a:rPr lang="en-US" sz="2400" b="1" dirty="0" smtClean="0">
                <a:solidFill>
                  <a:srgbClr val="FF0000"/>
                </a:solidFill>
              </a:rPr>
              <a:t>(</a:t>
            </a:r>
            <a:r>
              <a:rPr lang="en-US" sz="2400" b="1" dirty="0" err="1" smtClean="0">
                <a:solidFill>
                  <a:srgbClr val="FF0000"/>
                </a:solidFill>
              </a:rPr>
              <a:t>обољење</a:t>
            </a:r>
            <a:r>
              <a:rPr lang="en-US" sz="2400" b="1" dirty="0" smtClean="0">
                <a:solidFill>
                  <a:srgbClr val="FF0000"/>
                </a:solidFill>
              </a:rPr>
              <a:t>)</a:t>
            </a:r>
            <a:endParaRPr lang="en-US" sz="2400" b="1" dirty="0">
              <a:solidFill>
                <a:srgbClr val="FF0000"/>
              </a:solidFill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5703801" y="1408672"/>
            <a:ext cx="2458995" cy="830997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5017626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222410"/>
    </mc:Choice>
    <mc:Fallback>
      <p:transition spd="slow" advTm="222410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466381"/>
            <a:ext cx="7886700" cy="5786138"/>
          </a:xfrm>
        </p:spPr>
        <p:txBody>
          <a:bodyPr/>
          <a:lstStyle/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endParaRPr lang="hr-HR" altLang="en-US" sz="2400" kern="0" dirty="0" smtClean="0">
              <a:solidFill>
                <a:srgbClr val="000000"/>
              </a:solidFill>
              <a:latin typeface="Arial"/>
            </a:endParaRP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endParaRPr lang="hr-HR" altLang="en-US" sz="2400" kern="0" dirty="0" smtClean="0">
              <a:solidFill>
                <a:srgbClr val="000000"/>
              </a:solidFill>
              <a:latin typeface="Arial"/>
            </a:endParaRPr>
          </a:p>
          <a:p>
            <a:pPr marL="342900" lvl="0" indent="-34290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x-none" altLang="en-US" sz="2400" kern="0" dirty="0" smtClean="0">
                <a:solidFill>
                  <a:srgbClr val="000000"/>
                </a:solidFill>
                <a:latin typeface="Arial"/>
              </a:rPr>
              <a:t>Прати </a:t>
            </a:r>
            <a:r>
              <a:rPr lang="x-none" altLang="en-US" sz="2400" kern="0" dirty="0">
                <a:solidFill>
                  <a:srgbClr val="000000"/>
                </a:solidFill>
                <a:latin typeface="Arial"/>
              </a:rPr>
              <a:t>одабрани подскуп (кохорту) током </a:t>
            </a:r>
            <a:r>
              <a:rPr lang="x-none" altLang="en-US" sz="2400" kern="0" dirty="0" smtClean="0">
                <a:solidFill>
                  <a:srgbClr val="000000"/>
                </a:solidFill>
                <a:latin typeface="Arial"/>
              </a:rPr>
              <a:t>времена</a:t>
            </a: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 smtClean="0">
                <a:solidFill>
                  <a:srgbClr val="FF0000"/>
                </a:solidFill>
                <a:latin typeface="Arial"/>
              </a:rPr>
              <a:t>Проспективн</a:t>
            </a:r>
            <a:r>
              <a:rPr lang="hr-HR" altLang="en-US" sz="2000" kern="0" dirty="0" err="1" smtClean="0">
                <a:solidFill>
                  <a:srgbClr val="FF0000"/>
                </a:solidFill>
                <a:latin typeface="Arial"/>
              </a:rPr>
              <a:t>а</a:t>
            </a:r>
            <a:r>
              <a:rPr lang="hr-HR" altLang="en-US" sz="2000" kern="0" dirty="0" smtClean="0">
                <a:solidFill>
                  <a:srgbClr val="FF0000"/>
                </a:solidFill>
                <a:latin typeface="Arial"/>
              </a:rPr>
              <a:t>, </a:t>
            </a:r>
            <a:r>
              <a:rPr lang="hr-HR" altLang="en-US" sz="2000" kern="0" dirty="0" err="1" smtClean="0">
                <a:solidFill>
                  <a:srgbClr val="FF0000"/>
                </a:solidFill>
                <a:latin typeface="Arial"/>
              </a:rPr>
              <a:t>лонгитудинална</a:t>
            </a:r>
            <a:r>
              <a:rPr lang="x-none" altLang="en-US" sz="2000" kern="0" dirty="0" smtClean="0">
                <a:solidFill>
                  <a:srgbClr val="000000"/>
                </a:solidFill>
                <a:latin typeface="Arial"/>
              </a:rPr>
              <a:t> (најчешће)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: </a:t>
            </a:r>
            <a:r>
              <a:rPr lang="ru-RU" altLang="en-US" sz="2000" kern="0" dirty="0" err="1" smtClean="0">
                <a:solidFill>
                  <a:srgbClr val="000000"/>
                </a:solidFill>
                <a:latin typeface="Arial"/>
              </a:rPr>
              <a:t>пратимо</a:t>
            </a:r>
            <a:r>
              <a:rPr lang="ru-RU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ru-RU" altLang="en-US" sz="2000" kern="0" dirty="0" err="1" smtClean="0">
                <a:solidFill>
                  <a:srgbClr val="000000"/>
                </a:solidFill>
                <a:latin typeface="Arial"/>
              </a:rPr>
              <a:t>групу</a:t>
            </a:r>
            <a:r>
              <a:rPr lang="ru-RU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hr-HR" altLang="en-US" sz="2000" kern="0" dirty="0" err="1" smtClean="0">
                <a:solidFill>
                  <a:srgbClr val="000000"/>
                </a:solidFill>
                <a:latin typeface="Arial"/>
              </a:rPr>
              <a:t>испитаника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ru-RU" altLang="en-US" sz="2000" kern="0" dirty="0" err="1" smtClean="0">
                <a:solidFill>
                  <a:srgbClr val="000000"/>
                </a:solidFill>
                <a:latin typeface="Arial"/>
              </a:rPr>
              <a:t>одређено</a:t>
            </a:r>
            <a:r>
              <a:rPr lang="ru-RU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ru-RU" altLang="en-US" sz="2000" kern="0" dirty="0" err="1" smtClean="0">
                <a:solidFill>
                  <a:srgbClr val="000000"/>
                </a:solidFill>
                <a:latin typeface="Arial"/>
              </a:rPr>
              <a:t>време</a:t>
            </a:r>
            <a:r>
              <a:rPr lang="ru-RU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ru-RU" altLang="en-US" sz="2000" kern="0" dirty="0" err="1" smtClean="0">
                <a:solidFill>
                  <a:srgbClr val="000000"/>
                </a:solidFill>
                <a:latin typeface="Arial"/>
              </a:rPr>
              <a:t>како</a:t>
            </a:r>
            <a:r>
              <a:rPr lang="hr-HR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ru-RU" altLang="en-US" sz="2000" kern="0" dirty="0" err="1" smtClean="0">
                <a:solidFill>
                  <a:srgbClr val="000000"/>
                </a:solidFill>
                <a:latin typeface="Arial"/>
              </a:rPr>
              <a:t>бисмо</a:t>
            </a:r>
            <a:r>
              <a:rPr lang="ru-RU" altLang="en-US" sz="2000" kern="0" dirty="0" smtClean="0">
                <a:solidFill>
                  <a:srgbClr val="000000"/>
                </a:solidFill>
                <a:latin typeface="Arial"/>
              </a:rPr>
              <a:t> </a:t>
            </a:r>
            <a:r>
              <a:rPr lang="ru-RU" altLang="en-US" sz="2000" kern="0" dirty="0" err="1" smtClean="0">
                <a:solidFill>
                  <a:srgbClr val="000000"/>
                </a:solidFill>
                <a:latin typeface="Arial"/>
              </a:rPr>
              <a:t>открили</a:t>
            </a:r>
            <a:r>
              <a:rPr lang="ru-RU" altLang="en-US" sz="2000" kern="0" dirty="0" smtClean="0">
                <a:solidFill>
                  <a:srgbClr val="000000"/>
                </a:solidFill>
                <a:latin typeface="Arial"/>
              </a:rPr>
              <a:t> промене и </a:t>
            </a:r>
            <a:r>
              <a:rPr lang="ru-RU" altLang="en-US" sz="2000" kern="0" dirty="0" err="1" smtClean="0">
                <a:solidFill>
                  <a:srgbClr val="000000"/>
                </a:solidFill>
                <a:latin typeface="Arial"/>
              </a:rPr>
              <a:t>регистровали</a:t>
            </a:r>
            <a:r>
              <a:rPr lang="ru-RU" altLang="en-US" sz="2000" kern="0" dirty="0" smtClean="0">
                <a:solidFill>
                  <a:srgbClr val="000000"/>
                </a:solidFill>
                <a:latin typeface="Arial"/>
              </a:rPr>
              <a:t> исход од интереса</a:t>
            </a:r>
            <a:endParaRPr lang="x-none" altLang="en-US" sz="2000" kern="0" dirty="0" smtClean="0">
              <a:solidFill>
                <a:srgbClr val="000000"/>
              </a:solidFill>
              <a:latin typeface="Arial"/>
            </a:endParaRP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16" name="Right Arrow 15"/>
          <p:cNvSpPr/>
          <p:nvPr/>
        </p:nvSpPr>
        <p:spPr>
          <a:xfrm>
            <a:off x="1214203" y="4450259"/>
            <a:ext cx="6959641" cy="133812"/>
          </a:xfrm>
          <a:prstGeom prst="rightArrow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Down Arrow 16"/>
          <p:cNvSpPr/>
          <p:nvPr/>
        </p:nvSpPr>
        <p:spPr>
          <a:xfrm>
            <a:off x="4073789" y="3720208"/>
            <a:ext cx="149901" cy="7495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Down Arrow 17"/>
          <p:cNvSpPr/>
          <p:nvPr/>
        </p:nvSpPr>
        <p:spPr>
          <a:xfrm>
            <a:off x="1798408" y="3732576"/>
            <a:ext cx="149901" cy="749508"/>
          </a:xfrm>
          <a:prstGeom prst="down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Down Arrow 18"/>
          <p:cNvSpPr/>
          <p:nvPr/>
        </p:nvSpPr>
        <p:spPr>
          <a:xfrm>
            <a:off x="7002845" y="3730731"/>
            <a:ext cx="149901" cy="7495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3444446" y="3277623"/>
            <a:ext cx="16516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ИЗЛОЖЕНОСТ</a:t>
            </a:r>
            <a:endParaRPr lang="en-US" dirty="0"/>
          </a:p>
        </p:txBody>
      </p:sp>
      <p:sp>
        <p:nvSpPr>
          <p:cNvPr id="21" name="TextBox 20"/>
          <p:cNvSpPr txBox="1"/>
          <p:nvPr/>
        </p:nvSpPr>
        <p:spPr>
          <a:xfrm>
            <a:off x="1020289" y="3222157"/>
            <a:ext cx="18004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/>
              <a:t>Почетак</a:t>
            </a:r>
            <a:r>
              <a:rPr lang="en-US" b="1" dirty="0" smtClean="0"/>
              <a:t> </a:t>
            </a:r>
            <a:r>
              <a:rPr lang="en-US" b="1" dirty="0" err="1" smtClean="0"/>
              <a:t>студије</a:t>
            </a:r>
            <a:endParaRPr lang="en-US" b="1" dirty="0"/>
          </a:p>
        </p:txBody>
      </p:sp>
      <p:sp>
        <p:nvSpPr>
          <p:cNvPr id="22" name="TextBox 21"/>
          <p:cNvSpPr txBox="1"/>
          <p:nvPr/>
        </p:nvSpPr>
        <p:spPr>
          <a:xfrm>
            <a:off x="6237049" y="3235935"/>
            <a:ext cx="16814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/>
              <a:t>Појава</a:t>
            </a:r>
            <a:r>
              <a:rPr lang="en-US" dirty="0" smtClean="0"/>
              <a:t> </a:t>
            </a:r>
            <a:r>
              <a:rPr lang="en-US" dirty="0" err="1" smtClean="0"/>
              <a:t>болести</a:t>
            </a:r>
            <a:endParaRPr lang="en-US" dirty="0"/>
          </a:p>
        </p:txBody>
      </p:sp>
      <p:sp>
        <p:nvSpPr>
          <p:cNvPr id="23" name="Rounded Rectangle 22"/>
          <p:cNvSpPr/>
          <p:nvPr/>
        </p:nvSpPr>
        <p:spPr>
          <a:xfrm>
            <a:off x="1020288" y="3235935"/>
            <a:ext cx="1800435" cy="411020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/>
          <p:cNvSpPr txBox="1"/>
          <p:nvPr/>
        </p:nvSpPr>
        <p:spPr>
          <a:xfrm>
            <a:off x="7411977" y="4519234"/>
            <a:ext cx="86428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mtClean="0"/>
              <a:t>време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4174249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134599"/>
    </mc:Choice>
    <mc:Fallback>
      <p:transition spd="slow" advTm="134599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r>
              <a:rPr lang="x-none" altLang="en-US" sz="2000" kern="0" dirty="0">
                <a:solidFill>
                  <a:srgbClr val="FF0000"/>
                </a:solidFill>
                <a:latin typeface="Arial"/>
              </a:rPr>
              <a:t>Ретроспективн</a:t>
            </a:r>
            <a:r>
              <a:rPr lang="hr-HR" altLang="en-US" sz="2000" kern="0" dirty="0" err="1">
                <a:solidFill>
                  <a:srgbClr val="FF0000"/>
                </a:solidFill>
                <a:latin typeface="Arial"/>
              </a:rPr>
              <a:t>а</a:t>
            </a:r>
            <a:r>
              <a:rPr lang="hr-HR" altLang="en-US" sz="2000" kern="0" dirty="0">
                <a:solidFill>
                  <a:srgbClr val="FF0000"/>
                </a:solidFill>
                <a:latin typeface="Arial"/>
              </a:rPr>
              <a:t>, </a:t>
            </a:r>
            <a:r>
              <a:rPr lang="hr-HR" altLang="en-US" sz="2000" kern="0" dirty="0" err="1">
                <a:solidFill>
                  <a:srgbClr val="FF0000"/>
                </a:solidFill>
                <a:latin typeface="Arial"/>
              </a:rPr>
              <a:t>историјска</a:t>
            </a:r>
            <a:r>
              <a:rPr lang="x-none" altLang="en-US" sz="2000" kern="0" dirty="0">
                <a:solidFill>
                  <a:srgbClr val="000000"/>
                </a:solidFill>
                <a:latin typeface="Arial"/>
              </a:rPr>
              <a:t> (ређе)</a:t>
            </a:r>
            <a:r>
              <a:rPr lang="hr-HR" altLang="en-US" sz="2000" kern="0" dirty="0">
                <a:solidFill>
                  <a:srgbClr val="000000"/>
                </a:solidFill>
                <a:latin typeface="Arial"/>
              </a:rPr>
              <a:t>: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уназад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,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међу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изложеним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и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неизложеним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испитаницима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гледамо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ко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је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развио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исход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ro-RO" altLang="en-US" sz="2000" kern="0" dirty="0" err="1">
                <a:solidFill>
                  <a:srgbClr val="000000"/>
                </a:solidFill>
                <a:latin typeface="Arial"/>
              </a:rPr>
              <a:t>од</a:t>
            </a:r>
            <a:r>
              <a:rPr lang="ro-RO" altLang="en-US" sz="2000" kern="0" dirty="0">
                <a:solidFill>
                  <a:srgbClr val="000000"/>
                </a:solidFill>
                <a:latin typeface="Arial"/>
              </a:rPr>
              <a:t> </a:t>
            </a:r>
            <a:r>
              <a:rPr lang="ro-RO" altLang="en-US" sz="2000" kern="0" dirty="0" err="1" smtClean="0">
                <a:solidFill>
                  <a:srgbClr val="000000"/>
                </a:solidFill>
                <a:latin typeface="Arial"/>
              </a:rPr>
              <a:t>интереса</a:t>
            </a:r>
            <a:endParaRPr lang="ro-RO" altLang="en-US" sz="2000" kern="0" dirty="0" smtClean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endParaRPr lang="ro-RO" altLang="en-US" sz="2000" kern="0" dirty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endParaRPr lang="ro-RO" altLang="en-US" sz="2000" kern="0" dirty="0" smtClean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endParaRPr lang="ro-RO" altLang="en-US" sz="2000" kern="0" dirty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endParaRPr lang="ro-RO" altLang="en-US" sz="2000" kern="0" dirty="0">
              <a:solidFill>
                <a:srgbClr val="00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endParaRPr lang="ro-RO" altLang="en-US" sz="2000" kern="0" dirty="0" smtClean="0">
              <a:solidFill>
                <a:srgbClr val="FF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endParaRPr lang="ro-RO" altLang="en-US" sz="2000" kern="0" dirty="0">
              <a:solidFill>
                <a:srgbClr val="FF0000"/>
              </a:solidFill>
              <a:latin typeface="Arial"/>
            </a:endParaRPr>
          </a:p>
          <a:p>
            <a:pPr marL="742950" lvl="1" indent="-285750" eaLnBrk="0" fontAlgn="base" hangingPunct="0">
              <a:spcBef>
                <a:spcPct val="20000"/>
              </a:spcBef>
              <a:spcAft>
                <a:spcPct val="0"/>
              </a:spcAft>
              <a:buFontTx/>
              <a:buChar char="–"/>
            </a:pPr>
            <a:endParaRPr lang="ro-RO" altLang="en-US" sz="2000" kern="0" dirty="0" smtClean="0">
              <a:solidFill>
                <a:srgbClr val="FF0000"/>
              </a:solidFill>
              <a:latin typeface="Arial"/>
            </a:endParaRP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Right Arrow 5"/>
          <p:cNvSpPr/>
          <p:nvPr/>
        </p:nvSpPr>
        <p:spPr>
          <a:xfrm>
            <a:off x="1214203" y="4468353"/>
            <a:ext cx="6959641" cy="133812"/>
          </a:xfrm>
          <a:prstGeom prst="rightArrow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Down Arrow 6"/>
          <p:cNvSpPr/>
          <p:nvPr/>
        </p:nvSpPr>
        <p:spPr>
          <a:xfrm>
            <a:off x="1813810" y="3748825"/>
            <a:ext cx="149901" cy="7495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Down Arrow 7"/>
          <p:cNvSpPr/>
          <p:nvPr/>
        </p:nvSpPr>
        <p:spPr>
          <a:xfrm>
            <a:off x="7000077" y="3719920"/>
            <a:ext cx="149901" cy="749508"/>
          </a:xfrm>
          <a:prstGeom prst="down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Down Arrow 8"/>
          <p:cNvSpPr/>
          <p:nvPr/>
        </p:nvSpPr>
        <p:spPr>
          <a:xfrm>
            <a:off x="4228033" y="3719920"/>
            <a:ext cx="149901" cy="7495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097115" y="3243594"/>
            <a:ext cx="16516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ИЗЛОЖЕНОСТ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6221958" y="3209501"/>
            <a:ext cx="18004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/>
              <a:t>Почетак</a:t>
            </a:r>
            <a:r>
              <a:rPr lang="en-US" b="1" dirty="0" smtClean="0"/>
              <a:t> </a:t>
            </a:r>
            <a:r>
              <a:rPr lang="en-US" b="1" dirty="0" err="1" smtClean="0"/>
              <a:t>студије</a:t>
            </a:r>
            <a:endParaRPr lang="en-US" b="1" dirty="0"/>
          </a:p>
        </p:txBody>
      </p:sp>
      <p:sp>
        <p:nvSpPr>
          <p:cNvPr id="12" name="TextBox 11"/>
          <p:cNvSpPr txBox="1"/>
          <p:nvPr/>
        </p:nvSpPr>
        <p:spPr>
          <a:xfrm>
            <a:off x="3462237" y="3225124"/>
            <a:ext cx="16814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/>
              <a:t>Појава</a:t>
            </a:r>
            <a:r>
              <a:rPr lang="en-US" dirty="0" smtClean="0"/>
              <a:t> </a:t>
            </a:r>
            <a:r>
              <a:rPr lang="en-US" dirty="0" err="1" smtClean="0"/>
              <a:t>болести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7389674" y="4535259"/>
            <a:ext cx="86428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mtClean="0"/>
              <a:t>време</a:t>
            </a:r>
            <a:endParaRPr lang="en-US" dirty="0"/>
          </a:p>
        </p:txBody>
      </p:sp>
      <p:sp>
        <p:nvSpPr>
          <p:cNvPr id="14" name="Rounded Rectangle 13"/>
          <p:cNvSpPr/>
          <p:nvPr/>
        </p:nvSpPr>
        <p:spPr>
          <a:xfrm>
            <a:off x="6221958" y="3225124"/>
            <a:ext cx="1800435" cy="387802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8013580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248922"/>
    </mc:Choice>
    <mc:Fallback>
      <p:transition spd="slow" advTm="248922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lvl="2" indent="0">
              <a:spcBef>
                <a:spcPts val="1000"/>
              </a:spcBef>
              <a:buNone/>
            </a:pPr>
            <a:r>
              <a:rPr lang="ro-RO" altLang="en-US" kern="0" dirty="0" smtClean="0">
                <a:solidFill>
                  <a:srgbClr val="FF0000"/>
                </a:solidFill>
                <a:latin typeface="Arial"/>
              </a:rPr>
              <a:t>- </a:t>
            </a:r>
            <a:r>
              <a:rPr lang="ro-RO" altLang="en-US" kern="0" dirty="0" err="1" smtClean="0">
                <a:solidFill>
                  <a:srgbClr val="FF0000"/>
                </a:solidFill>
                <a:latin typeface="Arial"/>
              </a:rPr>
              <a:t>Комбинована</a:t>
            </a:r>
            <a:r>
              <a:rPr lang="ro-RO" altLang="en-US" kern="0" dirty="0" smtClean="0">
                <a:solidFill>
                  <a:srgbClr val="FF0000"/>
                </a:solidFill>
                <a:latin typeface="Arial"/>
              </a:rPr>
              <a:t> </a:t>
            </a:r>
            <a:r>
              <a:rPr lang="ro-RO" altLang="en-US" kern="0" dirty="0">
                <a:solidFill>
                  <a:srgbClr val="000000"/>
                </a:solidFill>
                <a:latin typeface="Arial"/>
              </a:rPr>
              <a:t>(</a:t>
            </a:r>
            <a:r>
              <a:rPr lang="ro-RO" altLang="en-US" kern="0" dirty="0" err="1">
                <a:solidFill>
                  <a:srgbClr val="000000"/>
                </a:solidFill>
                <a:latin typeface="Arial"/>
              </a:rPr>
              <a:t>проспективна</a:t>
            </a:r>
            <a:r>
              <a:rPr lang="ro-RO" altLang="en-US" kern="0" dirty="0">
                <a:solidFill>
                  <a:srgbClr val="000000"/>
                </a:solidFill>
                <a:latin typeface="Arial"/>
              </a:rPr>
              <a:t> + </a:t>
            </a:r>
            <a:r>
              <a:rPr lang="ro-RO" altLang="en-US" kern="0" dirty="0" err="1">
                <a:solidFill>
                  <a:srgbClr val="000000"/>
                </a:solidFill>
                <a:latin typeface="Arial"/>
              </a:rPr>
              <a:t>ретроспективна</a:t>
            </a:r>
            <a:r>
              <a:rPr lang="ro-RO" altLang="en-US" kern="0" dirty="0">
                <a:solidFill>
                  <a:srgbClr val="000000"/>
                </a:solidFill>
                <a:latin typeface="Arial"/>
              </a:rPr>
              <a:t>)</a:t>
            </a:r>
            <a:endParaRPr lang="x-none" altLang="en-US" kern="0" dirty="0">
              <a:solidFill>
                <a:srgbClr val="000000"/>
              </a:solidFill>
              <a:latin typeface="Arial"/>
            </a:endParaRPr>
          </a:p>
          <a:p>
            <a:endParaRPr lang="en-US" dirty="0"/>
          </a:p>
          <a:p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6" name="Right Arrow 5"/>
          <p:cNvSpPr/>
          <p:nvPr/>
        </p:nvSpPr>
        <p:spPr>
          <a:xfrm>
            <a:off x="1147295" y="4178421"/>
            <a:ext cx="6959641" cy="133812"/>
          </a:xfrm>
          <a:prstGeom prst="rightArrow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Down Arrow 6"/>
          <p:cNvSpPr/>
          <p:nvPr/>
        </p:nvSpPr>
        <p:spPr>
          <a:xfrm>
            <a:off x="1746902" y="3458893"/>
            <a:ext cx="149901" cy="7495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Down Arrow 7"/>
          <p:cNvSpPr/>
          <p:nvPr/>
        </p:nvSpPr>
        <p:spPr>
          <a:xfrm>
            <a:off x="4006882" y="3442450"/>
            <a:ext cx="149901" cy="749508"/>
          </a:xfrm>
          <a:prstGeom prst="down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Down Arrow 8"/>
          <p:cNvSpPr/>
          <p:nvPr/>
        </p:nvSpPr>
        <p:spPr>
          <a:xfrm>
            <a:off x="6935937" y="3458893"/>
            <a:ext cx="149901" cy="7495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1070973" y="2960662"/>
            <a:ext cx="16516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ИЗЛОЖЕНОСТ</a:t>
            </a:r>
            <a:endParaRPr lang="en-US" dirty="0"/>
          </a:p>
        </p:txBody>
      </p:sp>
      <p:sp>
        <p:nvSpPr>
          <p:cNvPr id="11" name="Rounded Rectangle 10"/>
          <p:cNvSpPr/>
          <p:nvPr/>
        </p:nvSpPr>
        <p:spPr>
          <a:xfrm>
            <a:off x="3228764" y="2932031"/>
            <a:ext cx="1706136" cy="412595"/>
          </a:xfrm>
          <a:prstGeom prst="round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3228763" y="2932031"/>
            <a:ext cx="18004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/>
              <a:t>Почетак</a:t>
            </a:r>
            <a:r>
              <a:rPr lang="en-US" b="1" dirty="0" smtClean="0"/>
              <a:t> </a:t>
            </a:r>
            <a:r>
              <a:rPr lang="en-US" b="1" dirty="0" err="1" smtClean="0"/>
              <a:t>студије</a:t>
            </a:r>
            <a:endParaRPr lang="en-US" b="1" dirty="0"/>
          </a:p>
        </p:txBody>
      </p:sp>
      <p:sp>
        <p:nvSpPr>
          <p:cNvPr id="13" name="TextBox 12"/>
          <p:cNvSpPr txBox="1"/>
          <p:nvPr/>
        </p:nvSpPr>
        <p:spPr>
          <a:xfrm>
            <a:off x="6199657" y="2975225"/>
            <a:ext cx="16814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err="1" smtClean="0"/>
              <a:t>Појава</a:t>
            </a:r>
            <a:r>
              <a:rPr lang="en-US" dirty="0" smtClean="0"/>
              <a:t> </a:t>
            </a:r>
            <a:r>
              <a:rPr lang="en-US" dirty="0" err="1" smtClean="0"/>
              <a:t>болести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7413403" y="4232721"/>
            <a:ext cx="86428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mtClean="0"/>
              <a:t>време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97300185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52274"/>
    </mc:Choice>
    <mc:Fallback>
      <p:transition spd="slow" advTm="52274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1819" y="142705"/>
            <a:ext cx="7886700" cy="1325563"/>
          </a:xfrm>
        </p:spPr>
        <p:txBody>
          <a:bodyPr>
            <a:normAutofit/>
          </a:bodyPr>
          <a:lstStyle/>
          <a:p>
            <a:r>
              <a:rPr lang="en-US" sz="3000" dirty="0" err="1" smtClean="0">
                <a:latin typeface="+mn-lt"/>
              </a:rPr>
              <a:t>Кохортне</a:t>
            </a:r>
            <a:r>
              <a:rPr lang="en-US" sz="3000" dirty="0" smtClean="0">
                <a:latin typeface="+mn-lt"/>
              </a:rPr>
              <a:t> </a:t>
            </a:r>
            <a:r>
              <a:rPr lang="en-US" sz="3000" dirty="0" err="1" smtClean="0">
                <a:latin typeface="+mn-lt"/>
              </a:rPr>
              <a:t>студије</a:t>
            </a:r>
            <a:endParaRPr lang="en-US" sz="30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322173"/>
            <a:ext cx="7886700" cy="5251622"/>
          </a:xfrm>
        </p:spPr>
        <p:txBody>
          <a:bodyPr>
            <a:noAutofit/>
          </a:bodyPr>
          <a:lstStyle/>
          <a:p>
            <a:r>
              <a:rPr lang="en-US" altLang="zh-TW" sz="2200" u="sng" dirty="0" err="1"/>
              <a:t>Повећава</a:t>
            </a:r>
            <a:r>
              <a:rPr lang="en-US" altLang="zh-TW" sz="2200" u="sng" dirty="0"/>
              <a:t> </a:t>
            </a:r>
            <a:r>
              <a:rPr lang="en-US" altLang="zh-TW" sz="2200" u="sng" dirty="0" err="1"/>
              <a:t>ли</a:t>
            </a:r>
            <a:r>
              <a:rPr lang="en-US" altLang="zh-TW" sz="2200" u="sng" dirty="0"/>
              <a:t> </a:t>
            </a:r>
            <a:r>
              <a:rPr lang="en-US" altLang="zh-TW" sz="2200" u="sng" dirty="0" err="1"/>
              <a:t>одређени</a:t>
            </a:r>
            <a:r>
              <a:rPr lang="en-US" altLang="zh-TW" sz="2200" u="sng" dirty="0"/>
              <a:t> </a:t>
            </a:r>
            <a:r>
              <a:rPr lang="en-US" altLang="zh-TW" sz="2200" u="sng" dirty="0" err="1"/>
              <a:t>штетни</a:t>
            </a:r>
            <a:r>
              <a:rPr lang="en-US" altLang="zh-TW" sz="2200" u="sng" dirty="0"/>
              <a:t> </a:t>
            </a:r>
            <a:r>
              <a:rPr lang="en-US" altLang="zh-TW" sz="2200" u="sng" dirty="0" err="1"/>
              <a:t>фактор</a:t>
            </a:r>
            <a:r>
              <a:rPr lang="en-US" altLang="zh-TW" sz="2200" u="sng" dirty="0"/>
              <a:t> </a:t>
            </a:r>
            <a:r>
              <a:rPr lang="en-US" altLang="zh-TW" sz="2200" u="sng" dirty="0" err="1"/>
              <a:t>ризик</a:t>
            </a:r>
            <a:r>
              <a:rPr lang="en-US" altLang="zh-TW" sz="2200" u="sng" dirty="0"/>
              <a:t> </a:t>
            </a:r>
            <a:r>
              <a:rPr lang="en-US" altLang="zh-TW" sz="2200" u="sng" dirty="0" err="1"/>
              <a:t>за</a:t>
            </a:r>
            <a:r>
              <a:rPr lang="en-US" altLang="zh-TW" sz="2200" u="sng" dirty="0"/>
              <a:t> </a:t>
            </a:r>
            <a:r>
              <a:rPr lang="en-US" altLang="zh-TW" sz="2200" u="sng" dirty="0" err="1"/>
              <a:t>развој</a:t>
            </a:r>
            <a:r>
              <a:rPr lang="en-US" altLang="zh-TW" sz="2200" u="sng" dirty="0"/>
              <a:t> </a:t>
            </a:r>
            <a:r>
              <a:rPr lang="en-US" altLang="zh-TW" sz="2200" u="sng" dirty="0" err="1"/>
              <a:t>болести</a:t>
            </a:r>
            <a:r>
              <a:rPr lang="en-US" altLang="zh-TW" sz="2200" u="sng" dirty="0"/>
              <a:t>?</a:t>
            </a:r>
          </a:p>
          <a:p>
            <a:endParaRPr lang="en-US" sz="2200" dirty="0"/>
          </a:p>
          <a:p>
            <a:r>
              <a:rPr lang="hr-HR" sz="2200" dirty="0" err="1"/>
              <a:t>Н</a:t>
            </a:r>
            <a:r>
              <a:rPr lang="ru-RU" sz="2200" dirty="0"/>
              <a:t>а </a:t>
            </a:r>
            <a:r>
              <a:rPr lang="ru-RU" sz="2200" dirty="0" err="1"/>
              <a:t>почетку</a:t>
            </a:r>
            <a:r>
              <a:rPr lang="ru-RU" sz="2200" dirty="0"/>
              <a:t> се </a:t>
            </a:r>
            <a:r>
              <a:rPr lang="ru-RU" sz="2200" dirty="0" err="1"/>
              <a:t>обликује</a:t>
            </a:r>
            <a:r>
              <a:rPr lang="ru-RU" sz="2200" dirty="0"/>
              <a:t> </a:t>
            </a:r>
            <a:r>
              <a:rPr lang="ru-RU" sz="2200" dirty="0" err="1"/>
              <a:t>кохорта</a:t>
            </a:r>
            <a:r>
              <a:rPr lang="ru-RU" sz="2200" dirty="0"/>
              <a:t>, скуп</a:t>
            </a:r>
            <a:r>
              <a:rPr lang="hr-HR" sz="2200" dirty="0"/>
              <a:t> </a:t>
            </a:r>
            <a:r>
              <a:rPr lang="ru-RU" sz="2200" dirty="0" err="1"/>
              <a:t>испитаника</a:t>
            </a:r>
            <a:r>
              <a:rPr lang="ru-RU" sz="2200" dirty="0"/>
              <a:t> </a:t>
            </a:r>
            <a:r>
              <a:rPr lang="ru-RU" sz="2200" dirty="0" err="1"/>
              <a:t>који</a:t>
            </a:r>
            <a:r>
              <a:rPr lang="ru-RU" sz="2200" dirty="0"/>
              <a:t> </a:t>
            </a:r>
            <a:r>
              <a:rPr lang="ru-RU" sz="2200" dirty="0" err="1"/>
              <a:t>немају</a:t>
            </a:r>
            <a:r>
              <a:rPr lang="hr-HR" sz="2200" dirty="0"/>
              <a:t> </a:t>
            </a:r>
            <a:r>
              <a:rPr lang="ru-RU" sz="2200" dirty="0"/>
              <a:t>исход </a:t>
            </a:r>
            <a:r>
              <a:rPr lang="ru-RU" sz="2200" dirty="0" err="1"/>
              <a:t>који</a:t>
            </a:r>
            <a:r>
              <a:rPr lang="ru-RU" sz="2200" dirty="0"/>
              <a:t> </a:t>
            </a:r>
            <a:r>
              <a:rPr lang="ru-RU" sz="2200" dirty="0" err="1"/>
              <a:t>желимо</a:t>
            </a:r>
            <a:r>
              <a:rPr lang="ru-RU" sz="2200" dirty="0"/>
              <a:t> </a:t>
            </a:r>
            <a:r>
              <a:rPr lang="hr-HR" sz="2200" dirty="0" err="1"/>
              <a:t>да</a:t>
            </a:r>
            <a:r>
              <a:rPr lang="hr-HR" sz="2200" dirty="0"/>
              <a:t> </a:t>
            </a:r>
            <a:r>
              <a:rPr lang="hr-HR" sz="2200" dirty="0" err="1"/>
              <a:t>пратимо</a:t>
            </a:r>
            <a:r>
              <a:rPr lang="ru-RU" sz="2200" dirty="0"/>
              <a:t>; он</a:t>
            </a:r>
            <a:r>
              <a:rPr lang="hr-HR" sz="2200" dirty="0" err="1"/>
              <a:t>и</a:t>
            </a:r>
            <a:r>
              <a:rPr lang="ru-RU" sz="2200" dirty="0"/>
              <a:t> се </a:t>
            </a:r>
            <a:r>
              <a:rPr lang="ru-RU" sz="2200" dirty="0" err="1"/>
              <a:t>разврста</a:t>
            </a:r>
            <a:r>
              <a:rPr lang="hr-HR" sz="2200" dirty="0" err="1"/>
              <a:t>вају</a:t>
            </a:r>
            <a:r>
              <a:rPr lang="ru-RU" sz="2200" dirty="0"/>
              <a:t> у две </a:t>
            </a:r>
            <a:r>
              <a:rPr lang="hr-HR" sz="2200" dirty="0" err="1"/>
              <a:t>групе</a:t>
            </a:r>
            <a:r>
              <a:rPr lang="hr-HR" sz="2200" dirty="0"/>
              <a:t> </a:t>
            </a:r>
            <a:r>
              <a:rPr lang="ru-RU" sz="2200" dirty="0"/>
              <a:t>на</a:t>
            </a:r>
            <a:r>
              <a:rPr lang="hr-HR" sz="2200" dirty="0"/>
              <a:t> </a:t>
            </a:r>
            <a:r>
              <a:rPr lang="hr-HR" sz="2200" dirty="0" err="1"/>
              <a:t>основу</a:t>
            </a:r>
            <a:r>
              <a:rPr lang="hr-HR" sz="2200" dirty="0"/>
              <a:t> </a:t>
            </a:r>
            <a:r>
              <a:rPr lang="ru-RU" sz="2200" dirty="0" err="1"/>
              <a:t>изложености</a:t>
            </a:r>
            <a:r>
              <a:rPr lang="ru-RU" sz="2200" dirty="0"/>
              <a:t> </a:t>
            </a:r>
            <a:r>
              <a:rPr lang="ru-RU" sz="2200" dirty="0" err="1"/>
              <a:t>испитиваном</a:t>
            </a:r>
            <a:r>
              <a:rPr lang="ru-RU" sz="2200" dirty="0"/>
              <a:t> </a:t>
            </a:r>
            <a:r>
              <a:rPr lang="hr-HR" sz="2200" dirty="0" err="1"/>
              <a:t>фактору</a:t>
            </a:r>
            <a:r>
              <a:rPr lang="ru-RU" sz="2200" dirty="0"/>
              <a:t>, а потом се </a:t>
            </a:r>
            <a:r>
              <a:rPr lang="ru-RU" sz="2200" dirty="0" err="1"/>
              <a:t>испитаници</a:t>
            </a:r>
            <a:r>
              <a:rPr lang="hr-HR" sz="2200" dirty="0"/>
              <a:t> </a:t>
            </a:r>
            <a:r>
              <a:rPr lang="ru-RU" sz="2200" dirty="0" err="1"/>
              <a:t>прате</a:t>
            </a:r>
            <a:r>
              <a:rPr lang="ru-RU" sz="2200" dirty="0"/>
              <a:t> (</a:t>
            </a:r>
            <a:r>
              <a:rPr lang="ru-RU" sz="2200" dirty="0" err="1"/>
              <a:t>проспективно</a:t>
            </a:r>
            <a:r>
              <a:rPr lang="ru-RU" sz="2200" dirty="0"/>
              <a:t> </a:t>
            </a:r>
            <a:r>
              <a:rPr lang="ru-RU" sz="2200" dirty="0" err="1"/>
              <a:t>истраживање</a:t>
            </a:r>
            <a:r>
              <a:rPr lang="ru-RU" sz="2200" dirty="0"/>
              <a:t>), у </a:t>
            </a:r>
            <a:r>
              <a:rPr lang="ru-RU" sz="2200" dirty="0" err="1"/>
              <a:t>односу</a:t>
            </a:r>
            <a:r>
              <a:rPr lang="ru-RU" sz="2200" dirty="0"/>
              <a:t> на </a:t>
            </a:r>
            <a:r>
              <a:rPr lang="ru-RU" sz="2200" dirty="0" err="1"/>
              <a:t>тај</a:t>
            </a:r>
            <a:r>
              <a:rPr lang="ru-RU" sz="2200" dirty="0"/>
              <a:t> исход</a:t>
            </a:r>
            <a:endParaRPr lang="hr-HR" sz="2200" dirty="0"/>
          </a:p>
          <a:p>
            <a:r>
              <a:rPr lang="bg-BG" sz="2200" dirty="0"/>
              <a:t>мери </a:t>
            </a:r>
            <a:r>
              <a:rPr lang="bg-BG" sz="2200" dirty="0" err="1"/>
              <a:t>инциденцу</a:t>
            </a:r>
            <a:r>
              <a:rPr lang="bg-BG" sz="2200" dirty="0"/>
              <a:t> (</a:t>
            </a:r>
            <a:r>
              <a:rPr lang="bg-BG" sz="2200" dirty="0" err="1"/>
              <a:t>појав</a:t>
            </a:r>
            <a:r>
              <a:rPr lang="hr-HR" sz="2200" dirty="0" err="1"/>
              <a:t>у</a:t>
            </a:r>
            <a:r>
              <a:rPr lang="bg-BG" sz="2200" dirty="0"/>
              <a:t>, </a:t>
            </a:r>
            <a:r>
              <a:rPr lang="bg-BG" sz="2200" dirty="0" err="1"/>
              <a:t>апсолутни</a:t>
            </a:r>
            <a:r>
              <a:rPr lang="bg-BG" sz="2200" dirty="0"/>
              <a:t> </a:t>
            </a:r>
            <a:r>
              <a:rPr lang="bg-BG" sz="2200" dirty="0" err="1"/>
              <a:t>ризик</a:t>
            </a:r>
            <a:r>
              <a:rPr lang="bg-BG" sz="2200" dirty="0"/>
              <a:t>) болести (</a:t>
            </a:r>
            <a:r>
              <a:rPr lang="bg-BG" sz="2200" dirty="0" err="1"/>
              <a:t>број</a:t>
            </a:r>
            <a:r>
              <a:rPr lang="bg-BG" sz="2200" dirty="0"/>
              <a:t> </a:t>
            </a:r>
            <a:r>
              <a:rPr lang="bg-BG" sz="2200" dirty="0" err="1"/>
              <a:t>нових</a:t>
            </a:r>
            <a:r>
              <a:rPr lang="hr-HR" sz="2200" dirty="0"/>
              <a:t> </a:t>
            </a:r>
            <a:r>
              <a:rPr lang="bg-BG" sz="2200" dirty="0" err="1"/>
              <a:t>случајева</a:t>
            </a:r>
            <a:r>
              <a:rPr lang="bg-BG" sz="2200" dirty="0"/>
              <a:t> болести у </a:t>
            </a:r>
            <a:r>
              <a:rPr lang="bg-BG" sz="2200" dirty="0" err="1"/>
              <a:t>дефини</a:t>
            </a:r>
            <a:r>
              <a:rPr lang="hr-HR" sz="2200" dirty="0" err="1"/>
              <a:t>саној</a:t>
            </a:r>
            <a:r>
              <a:rPr lang="hr-HR" sz="2200" dirty="0"/>
              <a:t> </a:t>
            </a:r>
            <a:r>
              <a:rPr lang="bg-BG" sz="2200" dirty="0" err="1"/>
              <a:t>популацији</a:t>
            </a:r>
            <a:r>
              <a:rPr lang="bg-BG" sz="2200" dirty="0"/>
              <a:t> </a:t>
            </a:r>
            <a:r>
              <a:rPr lang="bg-BG" sz="2200" dirty="0" err="1"/>
              <a:t>кроз</a:t>
            </a:r>
            <a:r>
              <a:rPr lang="bg-BG" sz="2200" dirty="0"/>
              <a:t> </a:t>
            </a:r>
            <a:r>
              <a:rPr lang="bg-BG" sz="2200" dirty="0" err="1"/>
              <a:t>одређено</a:t>
            </a:r>
            <a:r>
              <a:rPr lang="bg-BG" sz="2200" dirty="0"/>
              <a:t> време)</a:t>
            </a:r>
            <a:endParaRPr lang="hr-HR" sz="2200" dirty="0"/>
          </a:p>
          <a:p>
            <a:r>
              <a:rPr lang="bg-BG" sz="2200" dirty="0" err="1"/>
              <a:t>процењује</a:t>
            </a:r>
            <a:r>
              <a:rPr lang="bg-BG" sz="2200" dirty="0"/>
              <a:t> </a:t>
            </a:r>
            <a:r>
              <a:rPr lang="bg-BG" sz="2200" dirty="0" err="1"/>
              <a:t>узрочну</a:t>
            </a:r>
            <a:r>
              <a:rPr lang="bg-BG" sz="2200" dirty="0"/>
              <a:t> </a:t>
            </a:r>
            <a:r>
              <a:rPr lang="bg-BG" sz="2200" dirty="0" err="1"/>
              <a:t>повезаност</a:t>
            </a:r>
            <a:endParaRPr lang="hr-HR" sz="2200" dirty="0"/>
          </a:p>
          <a:p>
            <a:r>
              <a:rPr lang="bg-BG" sz="2200" dirty="0"/>
              <a:t>релативни </a:t>
            </a:r>
            <a:r>
              <a:rPr lang="bg-BG" sz="2200" dirty="0" err="1"/>
              <a:t>ризик</a:t>
            </a:r>
            <a:r>
              <a:rPr lang="bg-BG" sz="2200" dirty="0"/>
              <a:t>: о</a:t>
            </a:r>
            <a:r>
              <a:rPr lang="hr-HR" sz="2200" dirty="0" err="1"/>
              <a:t>днос</a:t>
            </a:r>
            <a:r>
              <a:rPr lang="bg-BG" sz="2200" dirty="0"/>
              <a:t> </a:t>
            </a:r>
            <a:r>
              <a:rPr lang="bg-BG" sz="2200" dirty="0" err="1"/>
              <a:t>инцидене</a:t>
            </a:r>
            <a:r>
              <a:rPr lang="bg-BG" sz="2200" dirty="0"/>
              <a:t> у </a:t>
            </a:r>
            <a:r>
              <a:rPr lang="hr-HR" sz="2200" dirty="0" err="1"/>
              <a:t>групи</a:t>
            </a:r>
            <a:r>
              <a:rPr lang="hr-HR" sz="2200" dirty="0"/>
              <a:t> </a:t>
            </a:r>
            <a:r>
              <a:rPr lang="bg-BG" sz="2200" dirty="0" err="1"/>
              <a:t>изложених</a:t>
            </a:r>
            <a:r>
              <a:rPr lang="bg-BG" sz="2200" dirty="0"/>
              <a:t> </a:t>
            </a:r>
            <a:r>
              <a:rPr lang="bg-BG" sz="2200" dirty="0" err="1" smtClean="0"/>
              <a:t>према</a:t>
            </a:r>
            <a:r>
              <a:rPr lang="hr-HR" sz="2200" dirty="0" smtClean="0"/>
              <a:t> </a:t>
            </a:r>
            <a:r>
              <a:rPr lang="bg-BG" sz="2200" dirty="0" err="1" smtClean="0"/>
              <a:t>инциденци</a:t>
            </a:r>
            <a:r>
              <a:rPr lang="bg-BG" sz="2200" dirty="0" smtClean="0"/>
              <a:t> </a:t>
            </a:r>
            <a:r>
              <a:rPr lang="bg-BG" sz="2200" dirty="0"/>
              <a:t>у </a:t>
            </a:r>
            <a:r>
              <a:rPr lang="hr-HR" sz="2200" dirty="0" err="1"/>
              <a:t>групи</a:t>
            </a:r>
            <a:r>
              <a:rPr lang="hr-HR" sz="2200" dirty="0"/>
              <a:t> </a:t>
            </a:r>
            <a:r>
              <a:rPr lang="bg-BG" sz="2200" dirty="0" err="1"/>
              <a:t>неизложених</a:t>
            </a:r>
            <a:endParaRPr lang="hr-HR" sz="2200" dirty="0"/>
          </a:p>
          <a:p>
            <a:r>
              <a:rPr lang="bg-BG" sz="2200" dirty="0" err="1" smtClean="0"/>
              <a:t>истраживање</a:t>
            </a:r>
            <a:r>
              <a:rPr lang="bg-BG" sz="2200" dirty="0" smtClean="0"/>
              <a:t> </a:t>
            </a:r>
            <a:r>
              <a:rPr lang="bg-BG" sz="2200" dirty="0" err="1"/>
              <a:t>етиологије</a:t>
            </a:r>
            <a:r>
              <a:rPr lang="bg-BG" sz="2200" dirty="0"/>
              <a:t> и </a:t>
            </a:r>
            <a:r>
              <a:rPr lang="bg-BG" sz="2200" dirty="0" err="1"/>
              <a:t>прогнозе</a:t>
            </a:r>
            <a:r>
              <a:rPr lang="bg-BG" sz="2200" dirty="0"/>
              <a:t> болести, </a:t>
            </a:r>
            <a:r>
              <a:rPr lang="bg-BG" sz="2200" dirty="0" err="1"/>
              <a:t>учинка</a:t>
            </a:r>
            <a:r>
              <a:rPr lang="bg-BG" sz="2200" dirty="0"/>
              <a:t> </a:t>
            </a:r>
            <a:r>
              <a:rPr lang="bg-BG" sz="2200" dirty="0" err="1"/>
              <a:t>лечења</a:t>
            </a:r>
            <a:r>
              <a:rPr lang="bg-BG" sz="2200" dirty="0"/>
              <a:t> и </a:t>
            </a:r>
            <a:r>
              <a:rPr lang="bg-BG" sz="2200" dirty="0" err="1" smtClean="0"/>
              <a:t>сл</a:t>
            </a:r>
            <a:r>
              <a:rPr lang="hr-HR" sz="2200" dirty="0" smtClean="0"/>
              <a:t>.</a:t>
            </a:r>
            <a:endParaRPr lang="hr-HR" sz="2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4957069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210079"/>
    </mc:Choice>
    <mc:Fallback>
      <p:transition spd="slow" advTm="210079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598701"/>
          </a:xfrm>
        </p:spPr>
        <p:txBody>
          <a:bodyPr>
            <a:normAutofit/>
          </a:bodyPr>
          <a:lstStyle/>
          <a:p>
            <a:r>
              <a:rPr lang="en-US" sz="3000" dirty="0" err="1" smtClean="0">
                <a:latin typeface="+mn-lt"/>
              </a:rPr>
              <a:t>Формирање</a:t>
            </a:r>
            <a:r>
              <a:rPr lang="en-US" sz="3000" dirty="0" smtClean="0">
                <a:latin typeface="+mn-lt"/>
              </a:rPr>
              <a:t> </a:t>
            </a:r>
            <a:r>
              <a:rPr lang="en-US" sz="3000" dirty="0" err="1" smtClean="0">
                <a:latin typeface="+mn-lt"/>
              </a:rPr>
              <a:t>кохортне</a:t>
            </a:r>
            <a:r>
              <a:rPr lang="en-US" sz="3000" dirty="0" smtClean="0">
                <a:latin typeface="+mn-lt"/>
              </a:rPr>
              <a:t> </a:t>
            </a:r>
            <a:r>
              <a:rPr lang="en-US" sz="3000" dirty="0" err="1" smtClean="0">
                <a:latin typeface="+mn-lt"/>
              </a:rPr>
              <a:t>групе</a:t>
            </a:r>
            <a:endParaRPr lang="en-US" sz="30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136822"/>
            <a:ext cx="7886700" cy="5040141"/>
          </a:xfrm>
        </p:spPr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bg-BG" dirty="0"/>
              <a:t>Избор </a:t>
            </a:r>
            <a:r>
              <a:rPr lang="bg-BG" dirty="0" err="1" smtClean="0"/>
              <a:t>кохорте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bg-BG" dirty="0" err="1" smtClean="0"/>
              <a:t>Обезбеђење</a:t>
            </a:r>
            <a:r>
              <a:rPr lang="bg-BG" dirty="0" smtClean="0"/>
              <a:t> </a:t>
            </a:r>
            <a:r>
              <a:rPr lang="bg-BG" dirty="0" err="1"/>
              <a:t>података</a:t>
            </a:r>
            <a:r>
              <a:rPr lang="bg-BG" dirty="0"/>
              <a:t> о </a:t>
            </a:r>
            <a:r>
              <a:rPr lang="bg-BG" dirty="0" err="1" smtClean="0"/>
              <a:t>изложености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bg-BG" dirty="0" smtClean="0"/>
              <a:t>Подела </a:t>
            </a:r>
            <a:r>
              <a:rPr lang="bg-BG" dirty="0"/>
              <a:t>на </a:t>
            </a:r>
            <a:r>
              <a:rPr lang="bg-BG" dirty="0" err="1"/>
              <a:t>изложене</a:t>
            </a:r>
            <a:r>
              <a:rPr lang="bg-BG" dirty="0"/>
              <a:t> и </a:t>
            </a:r>
            <a:r>
              <a:rPr lang="bg-BG" dirty="0" err="1"/>
              <a:t>неизложене</a:t>
            </a:r>
            <a:r>
              <a:rPr lang="bg-BG" dirty="0"/>
              <a:t> </a:t>
            </a:r>
            <a:r>
              <a:rPr lang="bg-BG" dirty="0" err="1" smtClean="0"/>
              <a:t>агенсу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bg-BG" dirty="0" err="1" smtClean="0"/>
              <a:t>Праћење</a:t>
            </a:r>
            <a:r>
              <a:rPr lang="bg-BG" dirty="0" smtClean="0"/>
              <a:t> </a:t>
            </a:r>
            <a:r>
              <a:rPr lang="bg-BG" dirty="0" err="1"/>
              <a:t>учесталости</a:t>
            </a:r>
            <a:r>
              <a:rPr lang="bg-BG" dirty="0"/>
              <a:t> </a:t>
            </a:r>
            <a:r>
              <a:rPr lang="bg-BG" dirty="0" err="1" smtClean="0"/>
              <a:t>обољевања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bg-BG" dirty="0" err="1" smtClean="0"/>
              <a:t>Утврђивање</a:t>
            </a:r>
            <a:r>
              <a:rPr lang="bg-BG" dirty="0" smtClean="0"/>
              <a:t> </a:t>
            </a:r>
            <a:r>
              <a:rPr lang="bg-BG" dirty="0" err="1"/>
              <a:t>пропорције</a:t>
            </a:r>
            <a:r>
              <a:rPr lang="bg-BG" dirty="0"/>
              <a:t> </a:t>
            </a:r>
            <a:r>
              <a:rPr lang="bg-BG" dirty="0" err="1"/>
              <a:t>оболелих</a:t>
            </a:r>
            <a:r>
              <a:rPr lang="bg-BG" dirty="0"/>
              <a:t> </a:t>
            </a:r>
            <a:r>
              <a:rPr lang="bg-BG" dirty="0" err="1"/>
              <a:t>међу</a:t>
            </a:r>
            <a:r>
              <a:rPr lang="bg-BG" dirty="0"/>
              <a:t> </a:t>
            </a:r>
            <a:r>
              <a:rPr lang="bg-BG" dirty="0" err="1"/>
              <a:t>изложеним</a:t>
            </a:r>
            <a:r>
              <a:rPr lang="bg-BG" dirty="0"/>
              <a:t> и </a:t>
            </a:r>
            <a:r>
              <a:rPr lang="bg-BG" dirty="0" err="1"/>
              <a:t>неизложеним</a:t>
            </a:r>
            <a:r>
              <a:rPr lang="bg-BG" dirty="0"/>
              <a:t> </a:t>
            </a:r>
            <a:r>
              <a:rPr lang="bg-BG" dirty="0" err="1"/>
              <a:t>особама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011DB-900C-EC40-B4E0-7319A2E01286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ru-RU" smtClean="0"/>
              <a:t>Кохортне студије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2921691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2000" advTm="23197"/>
    </mc:Choice>
    <mc:Fallback>
      <p:transition spd="slow" advTm="23197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621</TotalTime>
  <Words>760</Words>
  <Application>Microsoft Office PowerPoint</Application>
  <PresentationFormat>On-screen Show (4:3)</PresentationFormat>
  <Paragraphs>214</Paragraphs>
  <Slides>17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 Кохортне студије: дизајн, применљивост и интерпретација резултата </vt:lpstr>
      <vt:lpstr>ЕПИДЕМИОЛОШКЕ СТУДИЈЕ</vt:lpstr>
      <vt:lpstr>Дизајн кохортне студије </vt:lpstr>
      <vt:lpstr>Slide 4</vt:lpstr>
      <vt:lpstr>Slide 5</vt:lpstr>
      <vt:lpstr>Slide 6</vt:lpstr>
      <vt:lpstr>Slide 7</vt:lpstr>
      <vt:lpstr>Кохортне студије</vt:lpstr>
      <vt:lpstr>Формирање кохортне групе</vt:lpstr>
      <vt:lpstr>Slide 10</vt:lpstr>
      <vt:lpstr>Интерпретација резултата</vt:lpstr>
      <vt:lpstr>Интерпретација (2)</vt:lpstr>
      <vt:lpstr>Интерпретација (3)</vt:lpstr>
      <vt:lpstr>Клинички проблеми у дизајну</vt:lpstr>
      <vt:lpstr>Предности кохортних студија</vt:lpstr>
      <vt:lpstr>Недостаци (ограничења) кохортних студија</vt:lpstr>
      <vt:lpstr>Значајност појединих врста истраживања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Кохортне студије: дизајн, применљивост и интерпретација резултата </dc:title>
  <dc:creator>Microsoft Office User</dc:creator>
  <cp:lastModifiedBy>Windows User</cp:lastModifiedBy>
  <cp:revision>53</cp:revision>
  <dcterms:created xsi:type="dcterms:W3CDTF">2020-09-17T09:55:55Z</dcterms:created>
  <dcterms:modified xsi:type="dcterms:W3CDTF">2020-09-27T16:18:12Z</dcterms:modified>
</cp:coreProperties>
</file>

<file path=docProps/thumbnail.jpeg>
</file>